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740" r:id="rId3"/>
    <p:sldMasterId id="2147483788" r:id="rId4"/>
    <p:sldMasterId id="2147483800" r:id="rId5"/>
    <p:sldMasterId id="2147483812" r:id="rId6"/>
    <p:sldMasterId id="2147483824" r:id="rId7"/>
    <p:sldMasterId id="2147483829" r:id="rId8"/>
    <p:sldMasterId id="2147483841" r:id="rId9"/>
  </p:sldMasterIdLst>
  <p:notesMasterIdLst>
    <p:notesMasterId r:id="rId19"/>
  </p:notesMasterIdLst>
  <p:handoutMasterIdLst>
    <p:handoutMasterId r:id="rId20"/>
  </p:handoutMasterIdLst>
  <p:sldIdLst>
    <p:sldId id="339" r:id="rId10"/>
    <p:sldId id="340" r:id="rId11"/>
    <p:sldId id="330" r:id="rId12"/>
    <p:sldId id="344" r:id="rId13"/>
    <p:sldId id="341" r:id="rId14"/>
    <p:sldId id="343" r:id="rId15"/>
    <p:sldId id="321" r:id="rId16"/>
    <p:sldId id="347" r:id="rId17"/>
    <p:sldId id="346" r:id="rId18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AngsanaUPC" panose="02020603050405020304" pitchFamily="18" charset="-34"/>
      <p:regular r:id="rId29"/>
      <p:bold r:id="rId30"/>
      <p:italic r:id="rId31"/>
      <p:boldItalic r:id="rId32"/>
    </p:embeddedFont>
    <p:embeddedFont>
      <p:font typeface="Cordia New" panose="020B0304020202020204" pitchFamily="34" charset="-34"/>
      <p:regular r:id="rId33"/>
      <p:bold r:id="rId34"/>
      <p:italic r:id="rId35"/>
      <p:boldItalic r:id="rId36"/>
    </p:embeddedFont>
    <p:embeddedFont>
      <p:font typeface="SimSun" panose="02010600030101010101" pitchFamily="2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TH SarabunPSK" panose="020B0500040200020003" charset="-34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>
        <p:scale>
          <a:sx n="60" d="100"/>
          <a:sy n="60" d="100"/>
        </p:scale>
        <p:origin x="-58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31.fnt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91A41-A1EA-4C25-ACF8-412A23F4953B}" type="doc">
      <dgm:prSet loTypeId="urn:microsoft.com/office/officeart/2005/8/layout/vList2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th-TH"/>
        </a:p>
      </dgm:t>
    </dgm:pt>
    <dgm:pt modelId="{D3DCF53E-3DA2-4E39-800E-B50498E3E6F6}">
      <dgm:prSet custT="1"/>
      <dgm:spPr/>
      <dgm:t>
        <a:bodyPr/>
        <a:lstStyle/>
        <a:p>
          <a:pPr algn="ctr" rtl="0"/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H SarabunPSK" pitchFamily="34" charset="-34"/>
            </a:rPr>
            <a:t>Thai Vital Statistics after 1996</a:t>
          </a:r>
          <a:endParaRPr lang="th-TH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H SarabunPSK" pitchFamily="34" charset="-34"/>
          </a:endParaRPr>
        </a:p>
      </dgm:t>
    </dgm:pt>
    <dgm:pt modelId="{541189CD-2CAE-44F1-9F69-2D8FB082198F}" type="parTrans" cxnId="{0C2AFB8D-C10D-4AAC-86EB-F3BAB44A0765}">
      <dgm:prSet/>
      <dgm:spPr/>
      <dgm:t>
        <a:bodyPr/>
        <a:lstStyle/>
        <a:p>
          <a:endParaRPr lang="th-TH"/>
        </a:p>
      </dgm:t>
    </dgm:pt>
    <dgm:pt modelId="{2E809487-4F2C-4494-BE47-6E2C7A45D76D}" type="sibTrans" cxnId="{0C2AFB8D-C10D-4AAC-86EB-F3BAB44A0765}">
      <dgm:prSet/>
      <dgm:spPr/>
      <dgm:t>
        <a:bodyPr/>
        <a:lstStyle/>
        <a:p>
          <a:endParaRPr lang="th-TH"/>
        </a:p>
      </dgm:t>
    </dgm:pt>
    <dgm:pt modelId="{0E87C1B8-DC17-4A5D-96F9-5AB1BB27FBA1}" type="pres">
      <dgm:prSet presAssocID="{E8091A41-A1EA-4C25-ACF8-412A23F49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35D59-6978-460C-B22A-09CD605B8821}" type="pres">
      <dgm:prSet presAssocID="{D3DCF53E-3DA2-4E39-800E-B50498E3E6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48F505-AF83-4A0B-B072-361A0B4F57A7}" type="presOf" srcId="{E8091A41-A1EA-4C25-ACF8-412A23F4953B}" destId="{0E87C1B8-DC17-4A5D-96F9-5AB1BB27FBA1}" srcOrd="0" destOrd="0" presId="urn:microsoft.com/office/officeart/2005/8/layout/vList2"/>
    <dgm:cxn modelId="{0C2AFB8D-C10D-4AAC-86EB-F3BAB44A0765}" srcId="{E8091A41-A1EA-4C25-ACF8-412A23F4953B}" destId="{D3DCF53E-3DA2-4E39-800E-B50498E3E6F6}" srcOrd="0" destOrd="0" parTransId="{541189CD-2CAE-44F1-9F69-2D8FB082198F}" sibTransId="{2E809487-4F2C-4494-BE47-6E2C7A45D76D}"/>
    <dgm:cxn modelId="{CF4B9901-8B82-4176-AA8E-9EB635D0013E}" type="presOf" srcId="{D3DCF53E-3DA2-4E39-800E-B50498E3E6F6}" destId="{A1535D59-6978-460C-B22A-09CD605B8821}" srcOrd="0" destOrd="0" presId="urn:microsoft.com/office/officeart/2005/8/layout/vList2"/>
    <dgm:cxn modelId="{00320FBE-8061-418D-B31D-F1CF33DC5948}" type="presParOf" srcId="{0E87C1B8-DC17-4A5D-96F9-5AB1BB27FBA1}" destId="{A1535D59-6978-460C-B22A-09CD605B88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35D59-6978-460C-B22A-09CD605B8821}">
      <dsp:nvSpPr>
        <dsp:cNvPr id="0" name=""/>
        <dsp:cNvSpPr/>
      </dsp:nvSpPr>
      <dsp:spPr>
        <a:xfrm>
          <a:off x="0" y="1748"/>
          <a:ext cx="8001000" cy="110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H SarabunPSK" pitchFamily="34" charset="-34"/>
            </a:rPr>
            <a:t>Thai Vital Statistics after 1996</a:t>
          </a:r>
          <a:endParaRPr lang="th-TH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H SarabunPSK" pitchFamily="34" charset="-34"/>
          </a:endParaRPr>
        </a:p>
      </dsp:txBody>
      <dsp:txXfrm>
        <a:off x="53916" y="55664"/>
        <a:ext cx="7893168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A6D595-F9E6-410F-BC65-E43FFBDC6AEC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BD04E4-EBE8-47AB-8244-10C327E4E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99642E-ED52-40AD-9CA1-9FE4D06B13FE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1D3BC8-20BF-49A4-8E9A-205D0E3178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965200"/>
            <a:ext cx="440055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602038"/>
            <a:ext cx="38862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3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7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68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7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72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1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5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491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43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77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0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75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98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6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59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62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3601"/>
            <a:ext cx="7886700" cy="914399"/>
          </a:xfrm>
        </p:spPr>
        <p:txBody>
          <a:bodyPr anchor="b"/>
          <a:lstStyle>
            <a:lvl1pPr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019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3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00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69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22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44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907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7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6" indent="0">
              <a:buNone/>
              <a:defRPr sz="1800"/>
            </a:lvl2pPr>
            <a:lvl3pPr marL="912991" indent="0">
              <a:buNone/>
              <a:defRPr sz="1600"/>
            </a:lvl3pPr>
            <a:lvl4pPr marL="1369487" indent="0">
              <a:buNone/>
              <a:defRPr sz="1400"/>
            </a:lvl4pPr>
            <a:lvl5pPr marL="1825984" indent="0">
              <a:buNone/>
              <a:defRPr sz="1400"/>
            </a:lvl5pPr>
            <a:lvl6pPr marL="2282480" indent="0">
              <a:buNone/>
              <a:defRPr sz="1400"/>
            </a:lvl6pPr>
            <a:lvl7pPr marL="2738976" indent="0">
              <a:buNone/>
              <a:defRPr sz="1400"/>
            </a:lvl7pPr>
            <a:lvl8pPr marL="3195473" indent="0">
              <a:buNone/>
              <a:defRPr sz="1400"/>
            </a:lvl8pPr>
            <a:lvl9pPr marL="365196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965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8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7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7" indent="0">
              <a:buNone/>
              <a:defRPr sz="1600" b="1"/>
            </a:lvl4pPr>
            <a:lvl5pPr marL="1825984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6" indent="0">
              <a:buNone/>
              <a:defRPr sz="1600" b="1"/>
            </a:lvl7pPr>
            <a:lvl8pPr marL="3195473" indent="0">
              <a:buNone/>
              <a:defRPr sz="1600" b="1"/>
            </a:lvl8pPr>
            <a:lvl9pPr marL="3651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7" indent="0">
              <a:buNone/>
              <a:defRPr sz="1600" b="1"/>
            </a:lvl4pPr>
            <a:lvl5pPr marL="1825984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6" indent="0">
              <a:buNone/>
              <a:defRPr sz="1600" b="1"/>
            </a:lvl7pPr>
            <a:lvl8pPr marL="3195473" indent="0">
              <a:buNone/>
              <a:defRPr sz="1600" b="1"/>
            </a:lvl8pPr>
            <a:lvl9pPr marL="3651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5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15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851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7" indent="0">
              <a:buNone/>
              <a:defRPr sz="900"/>
            </a:lvl4pPr>
            <a:lvl5pPr marL="1825984" indent="0">
              <a:buNone/>
              <a:defRPr sz="900"/>
            </a:lvl5pPr>
            <a:lvl6pPr marL="2282480" indent="0">
              <a:buNone/>
              <a:defRPr sz="900"/>
            </a:lvl6pPr>
            <a:lvl7pPr marL="2738976" indent="0">
              <a:buNone/>
              <a:defRPr sz="900"/>
            </a:lvl7pPr>
            <a:lvl8pPr marL="3195473" indent="0">
              <a:buNone/>
              <a:defRPr sz="900"/>
            </a:lvl8pPr>
            <a:lvl9pPr marL="3651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022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6" indent="0">
              <a:buNone/>
              <a:defRPr sz="2800"/>
            </a:lvl2pPr>
            <a:lvl3pPr marL="912991" indent="0">
              <a:buNone/>
              <a:defRPr sz="2400"/>
            </a:lvl3pPr>
            <a:lvl4pPr marL="1369487" indent="0">
              <a:buNone/>
              <a:defRPr sz="2000"/>
            </a:lvl4pPr>
            <a:lvl5pPr marL="1825984" indent="0">
              <a:buNone/>
              <a:defRPr sz="2000"/>
            </a:lvl5pPr>
            <a:lvl6pPr marL="2282480" indent="0">
              <a:buNone/>
              <a:defRPr sz="2000"/>
            </a:lvl6pPr>
            <a:lvl7pPr marL="2738976" indent="0">
              <a:buNone/>
              <a:defRPr sz="2000"/>
            </a:lvl7pPr>
            <a:lvl8pPr marL="3195473" indent="0">
              <a:buNone/>
              <a:defRPr sz="2000"/>
            </a:lvl8pPr>
            <a:lvl9pPr marL="365196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7" indent="0">
              <a:buNone/>
              <a:defRPr sz="900"/>
            </a:lvl4pPr>
            <a:lvl5pPr marL="1825984" indent="0">
              <a:buNone/>
              <a:defRPr sz="900"/>
            </a:lvl5pPr>
            <a:lvl6pPr marL="2282480" indent="0">
              <a:buNone/>
              <a:defRPr sz="900"/>
            </a:lvl6pPr>
            <a:lvl7pPr marL="2738976" indent="0">
              <a:buNone/>
              <a:defRPr sz="900"/>
            </a:lvl7pPr>
            <a:lvl8pPr marL="3195473" indent="0">
              <a:buNone/>
              <a:defRPr sz="900"/>
            </a:lvl8pPr>
            <a:lvl9pPr marL="3651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058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9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8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8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0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448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0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6" indent="0">
              <a:buNone/>
              <a:defRPr sz="1800"/>
            </a:lvl2pPr>
            <a:lvl3pPr marL="912991" indent="0">
              <a:buNone/>
              <a:defRPr sz="1600"/>
            </a:lvl3pPr>
            <a:lvl4pPr marL="1369487" indent="0">
              <a:buNone/>
              <a:defRPr sz="1400"/>
            </a:lvl4pPr>
            <a:lvl5pPr marL="1825984" indent="0">
              <a:buNone/>
              <a:defRPr sz="1400"/>
            </a:lvl5pPr>
            <a:lvl6pPr marL="2282480" indent="0">
              <a:buNone/>
              <a:defRPr sz="1400"/>
            </a:lvl6pPr>
            <a:lvl7pPr marL="2738976" indent="0">
              <a:buNone/>
              <a:defRPr sz="1400"/>
            </a:lvl7pPr>
            <a:lvl8pPr marL="3195473" indent="0">
              <a:buNone/>
              <a:defRPr sz="1400"/>
            </a:lvl8pPr>
            <a:lvl9pPr marL="365196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59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8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4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7" indent="0">
              <a:buNone/>
              <a:defRPr sz="1600" b="1"/>
            </a:lvl4pPr>
            <a:lvl5pPr marL="1825984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6" indent="0">
              <a:buNone/>
              <a:defRPr sz="1600" b="1"/>
            </a:lvl7pPr>
            <a:lvl8pPr marL="3195473" indent="0">
              <a:buNone/>
              <a:defRPr sz="1600" b="1"/>
            </a:lvl8pPr>
            <a:lvl9pPr marL="3651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7" indent="0">
              <a:buNone/>
              <a:defRPr sz="1600" b="1"/>
            </a:lvl4pPr>
            <a:lvl5pPr marL="1825984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6" indent="0">
              <a:buNone/>
              <a:defRPr sz="1600" b="1"/>
            </a:lvl7pPr>
            <a:lvl8pPr marL="3195473" indent="0">
              <a:buNone/>
              <a:defRPr sz="1600" b="1"/>
            </a:lvl8pPr>
            <a:lvl9pPr marL="3651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1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5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533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7" indent="0">
              <a:buNone/>
              <a:defRPr sz="900"/>
            </a:lvl4pPr>
            <a:lvl5pPr marL="1825984" indent="0">
              <a:buNone/>
              <a:defRPr sz="900"/>
            </a:lvl5pPr>
            <a:lvl6pPr marL="2282480" indent="0">
              <a:buNone/>
              <a:defRPr sz="900"/>
            </a:lvl6pPr>
            <a:lvl7pPr marL="2738976" indent="0">
              <a:buNone/>
              <a:defRPr sz="900"/>
            </a:lvl7pPr>
            <a:lvl8pPr marL="3195473" indent="0">
              <a:buNone/>
              <a:defRPr sz="900"/>
            </a:lvl8pPr>
            <a:lvl9pPr marL="3651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451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6" indent="0">
              <a:buNone/>
              <a:defRPr sz="2800"/>
            </a:lvl2pPr>
            <a:lvl3pPr marL="912991" indent="0">
              <a:buNone/>
              <a:defRPr sz="2400"/>
            </a:lvl3pPr>
            <a:lvl4pPr marL="1369487" indent="0">
              <a:buNone/>
              <a:defRPr sz="2000"/>
            </a:lvl4pPr>
            <a:lvl5pPr marL="1825984" indent="0">
              <a:buNone/>
              <a:defRPr sz="2000"/>
            </a:lvl5pPr>
            <a:lvl6pPr marL="2282480" indent="0">
              <a:buNone/>
              <a:defRPr sz="2000"/>
            </a:lvl6pPr>
            <a:lvl7pPr marL="2738976" indent="0">
              <a:buNone/>
              <a:defRPr sz="2000"/>
            </a:lvl7pPr>
            <a:lvl8pPr marL="3195473" indent="0">
              <a:buNone/>
              <a:defRPr sz="2000"/>
            </a:lvl8pPr>
            <a:lvl9pPr marL="365196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7" indent="0">
              <a:buNone/>
              <a:defRPr sz="900"/>
            </a:lvl4pPr>
            <a:lvl5pPr marL="1825984" indent="0">
              <a:buNone/>
              <a:defRPr sz="900"/>
            </a:lvl5pPr>
            <a:lvl6pPr marL="2282480" indent="0">
              <a:buNone/>
              <a:defRPr sz="900"/>
            </a:lvl6pPr>
            <a:lvl7pPr marL="2738976" indent="0">
              <a:buNone/>
              <a:defRPr sz="900"/>
            </a:lvl7pPr>
            <a:lvl8pPr marL="3195473" indent="0">
              <a:buNone/>
              <a:defRPr sz="900"/>
            </a:lvl8pPr>
            <a:lvl9pPr marL="3651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278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6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8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8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7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790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24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6" indent="0">
              <a:buNone/>
              <a:defRPr sz="1800"/>
            </a:lvl2pPr>
            <a:lvl3pPr marL="912991" indent="0">
              <a:buNone/>
              <a:defRPr sz="1600"/>
            </a:lvl3pPr>
            <a:lvl4pPr marL="1369487" indent="0">
              <a:buNone/>
              <a:defRPr sz="1400"/>
            </a:lvl4pPr>
            <a:lvl5pPr marL="1825984" indent="0">
              <a:buNone/>
              <a:defRPr sz="1400"/>
            </a:lvl5pPr>
            <a:lvl6pPr marL="2282480" indent="0">
              <a:buNone/>
              <a:defRPr sz="1400"/>
            </a:lvl6pPr>
            <a:lvl7pPr marL="2738976" indent="0">
              <a:buNone/>
              <a:defRPr sz="1400"/>
            </a:lvl7pPr>
            <a:lvl8pPr marL="3195473" indent="0">
              <a:buNone/>
              <a:defRPr sz="1400"/>
            </a:lvl8pPr>
            <a:lvl9pPr marL="365196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505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8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7" indent="0">
              <a:buNone/>
              <a:defRPr sz="1600" b="1"/>
            </a:lvl4pPr>
            <a:lvl5pPr marL="1825984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6" indent="0">
              <a:buNone/>
              <a:defRPr sz="1600" b="1"/>
            </a:lvl7pPr>
            <a:lvl8pPr marL="3195473" indent="0">
              <a:buNone/>
              <a:defRPr sz="1600" b="1"/>
            </a:lvl8pPr>
            <a:lvl9pPr marL="3651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6" indent="0">
              <a:buNone/>
              <a:defRPr sz="2000" b="1"/>
            </a:lvl2pPr>
            <a:lvl3pPr marL="912991" indent="0">
              <a:buNone/>
              <a:defRPr sz="1800" b="1"/>
            </a:lvl3pPr>
            <a:lvl4pPr marL="1369487" indent="0">
              <a:buNone/>
              <a:defRPr sz="1600" b="1"/>
            </a:lvl4pPr>
            <a:lvl5pPr marL="1825984" indent="0">
              <a:buNone/>
              <a:defRPr sz="1600" b="1"/>
            </a:lvl5pPr>
            <a:lvl6pPr marL="2282480" indent="0">
              <a:buNone/>
              <a:defRPr sz="1600" b="1"/>
            </a:lvl6pPr>
            <a:lvl7pPr marL="2738976" indent="0">
              <a:buNone/>
              <a:defRPr sz="1600" b="1"/>
            </a:lvl7pPr>
            <a:lvl8pPr marL="3195473" indent="0">
              <a:buNone/>
              <a:defRPr sz="1600" b="1"/>
            </a:lvl8pPr>
            <a:lvl9pPr marL="36519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96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3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26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7" indent="0">
              <a:buNone/>
              <a:defRPr sz="900"/>
            </a:lvl4pPr>
            <a:lvl5pPr marL="1825984" indent="0">
              <a:buNone/>
              <a:defRPr sz="900"/>
            </a:lvl5pPr>
            <a:lvl6pPr marL="2282480" indent="0">
              <a:buNone/>
              <a:defRPr sz="900"/>
            </a:lvl6pPr>
            <a:lvl7pPr marL="2738976" indent="0">
              <a:buNone/>
              <a:defRPr sz="900"/>
            </a:lvl7pPr>
            <a:lvl8pPr marL="3195473" indent="0">
              <a:buNone/>
              <a:defRPr sz="900"/>
            </a:lvl8pPr>
            <a:lvl9pPr marL="3651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665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6" indent="0">
              <a:buNone/>
              <a:defRPr sz="2800"/>
            </a:lvl2pPr>
            <a:lvl3pPr marL="912991" indent="0">
              <a:buNone/>
              <a:defRPr sz="2400"/>
            </a:lvl3pPr>
            <a:lvl4pPr marL="1369487" indent="0">
              <a:buNone/>
              <a:defRPr sz="2000"/>
            </a:lvl4pPr>
            <a:lvl5pPr marL="1825984" indent="0">
              <a:buNone/>
              <a:defRPr sz="2000"/>
            </a:lvl5pPr>
            <a:lvl6pPr marL="2282480" indent="0">
              <a:buNone/>
              <a:defRPr sz="2000"/>
            </a:lvl6pPr>
            <a:lvl7pPr marL="2738976" indent="0">
              <a:buNone/>
              <a:defRPr sz="2000"/>
            </a:lvl7pPr>
            <a:lvl8pPr marL="3195473" indent="0">
              <a:buNone/>
              <a:defRPr sz="2000"/>
            </a:lvl8pPr>
            <a:lvl9pPr marL="365196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6" indent="0">
              <a:buNone/>
              <a:defRPr sz="1200"/>
            </a:lvl2pPr>
            <a:lvl3pPr marL="912991" indent="0">
              <a:buNone/>
              <a:defRPr sz="1000"/>
            </a:lvl3pPr>
            <a:lvl4pPr marL="1369487" indent="0">
              <a:buNone/>
              <a:defRPr sz="900"/>
            </a:lvl4pPr>
            <a:lvl5pPr marL="1825984" indent="0">
              <a:buNone/>
              <a:defRPr sz="900"/>
            </a:lvl5pPr>
            <a:lvl6pPr marL="2282480" indent="0">
              <a:buNone/>
              <a:defRPr sz="900"/>
            </a:lvl6pPr>
            <a:lvl7pPr marL="2738976" indent="0">
              <a:buNone/>
              <a:defRPr sz="900"/>
            </a:lvl7pPr>
            <a:lvl8pPr marL="3195473" indent="0">
              <a:buNone/>
              <a:defRPr sz="900"/>
            </a:lvl8pPr>
            <a:lvl9pPr marL="36519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01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1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8"/>
            <a:ext cx="2286000" cy="5992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8"/>
            <a:ext cx="6705600" cy="5992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6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D665E-F8B3-4539-9287-5083A898827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2BBC-65FE-4F72-BE05-1164EF341B14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3" name="Picture 4" descr="F:\My Document\สวรส\ต่อ\genesis_hsri_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172200" y="434358"/>
            <a:ext cx="2807768" cy="563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346587" y="314145"/>
            <a:ext cx="5871326" cy="738664"/>
            <a:chOff x="381000" y="314144"/>
            <a:chExt cx="6355142" cy="745805"/>
          </a:xfrm>
        </p:grpSpPr>
        <p:pic>
          <p:nvPicPr>
            <p:cNvPr id="1026" name="Picture 2" descr="F:\AppServ\www\this\images\THISlogo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83348"/>
              <a:ext cx="1371600" cy="67302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 userDrawn="1"/>
          </p:nvSpPr>
          <p:spPr>
            <a:xfrm>
              <a:off x="1752600" y="314144"/>
              <a:ext cx="4983542" cy="74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ศูนย์พัฒนามาตรฐานระบบข้อมูลสุขภาพไทย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Thai Health Information Standards Development Center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436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48872" cy="1143000"/>
          </a:xfrm>
        </p:spPr>
        <p:txBody>
          <a:bodyPr/>
          <a:lstStyle>
            <a:lvl1pPr>
              <a:defRPr b="1" baseline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43608" y="1600202"/>
            <a:ext cx="7848872" cy="4525963"/>
          </a:xfrm>
        </p:spPr>
        <p:txBody>
          <a:bodyPr/>
          <a:lstStyle>
            <a:lvl1pPr>
              <a:buFont typeface="Wingdings" pitchFamily="2" charset="2"/>
              <a:buChar char="§"/>
              <a:defRPr b="1"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2pPr>
            <a:lvl3pP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3pPr>
            <a:lvl4pPr>
              <a:buFont typeface="Courier New" pitchFamily="49" charset="0"/>
              <a:buChar char="o"/>
              <a:defRPr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4pPr>
            <a:lvl5pPr>
              <a:defRPr baseline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1043608" y="6356352"/>
            <a:ext cx="1800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055FA-1554-4349-A190-44C12E47191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491880" y="6356352"/>
            <a:ext cx="295232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092280" y="6356352"/>
            <a:ext cx="1800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2BBC-65FE-4F72-BE05-1164EF341B14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28424" y="2851630"/>
            <a:ext cx="565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2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Thai Health Informatics Academy</a:t>
            </a:r>
            <a:endParaRPr kumimoji="0" lang="th-TH" sz="3200" b="0" i="0" u="none" strike="noStrike" kern="1200" cap="none" spc="2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052308" y="3016821"/>
            <a:ext cx="5436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400" cap="none" spc="16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Thai Health Information Standard Development Center(THIS)</a:t>
            </a:r>
            <a:endParaRPr kumimoji="0" lang="th-TH" sz="1600" b="0" i="0" u="none" strike="noStrike" kern="1400" cap="none" spc="16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2" name="Picture 2" descr="F:\AppServ\www\this\images\THIS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701" y="6244312"/>
            <a:ext cx="1159741" cy="569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830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ngsana New" pitchFamily="18" charset="-34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66C92-F220-4A8A-8421-F2A8F9D3D1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ngsana New" pitchFamily="18" charset="-34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ngsana New" pitchFamily="18" charset="-34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A4AE0-3AB8-4A99-8322-0B4BBAF690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501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91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B41B6-D674-4320-8E24-F95A8FB6CEE9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30/03/60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E7BF7-63BB-4F97-863B-BE02D6021E9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1581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ADB59-7A1F-4EB4-B766-80777F421C4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4B8615-BA5B-46EE-8282-131813636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2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1DA61-3CBF-4636-AADC-E5F5749A7A4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7E9A3-8C4B-44BA-A9DA-F84A5035DE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45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13FCA-615E-462B-AF6A-E0F973C3C8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F064E-B5EB-40BB-8BA7-615ED50F29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10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711AC-97B0-48B0-8B6B-CFCF9D00E9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20E8B3-40C3-4778-8842-2B1105EB65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918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EB0B0-C845-4EF7-AABC-ED2D6CAFB63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74088C-0929-4447-9B48-47D5B4126D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7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71903-2C39-4FD9-ADB0-4CEC0F65678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22F9B-EA57-4CBF-8164-9289D7A93E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95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3B07C-C573-4F15-96A5-DA9D2E8C48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F75A6D-A694-4B06-AC6C-319E1B4C8F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18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283C0-51B8-4381-AA0F-65925676AD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BDC6F-145E-425F-8F49-649C322B27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94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E19C9-6F28-47BB-81F4-7C07339883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597E-B11A-44A7-92D1-68BD5788E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1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20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18C0C-27C4-434A-A361-68FE9658704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5E08F-7711-46F0-AC26-40A5439972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311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77C7C8-AF64-4936-AFCF-8F7EAE365F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0FBD1-3E8C-4B73-B67A-122DCC02BA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93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9A29D-4581-4814-8D73-74FADADDD5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0B50C-8BB3-445E-9ADF-5560135C2A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551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DD152-6F17-4A1B-A5B1-5B3A4B038D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F41A4-20EF-4C3A-BEF6-9AD668AD62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03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400A1-0F66-4DA8-935F-48EF53920B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BA9713-4EFC-4125-9A31-A2C866021B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125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0DCF9-A8C8-46F9-BE71-D6BAFCD7D3F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2FE040-9AA1-40B3-9B61-E90F078FC5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808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15B09C-A8C3-4081-90BF-83F4C98E3DA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A317B-39C8-4624-8FE9-B773025E55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042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65D34-E11C-4D5B-A3C0-6D58FB525C6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7C0FD-38E7-4CA3-B331-CFCC08444F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81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0D4A19-A37A-4D6E-9AF0-D31CF4BE367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F8C1-4811-40CB-9A22-C2A5B728F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320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21891-32FE-44A5-AA81-1331258A625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61DFF-46A9-4802-A9F1-A904FAFB05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44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BB4E24-56D3-4445-B178-94546D1982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7A738-E93B-4A64-91A9-520B70E32F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50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62F49-68DF-4CD0-B24C-F725233EC99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6F5CA-6F9F-4069-AE66-EBE8D791D3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1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66A73D-3DF4-4BEC-A235-7613DFA67B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AB82F-09B7-43D0-9CE2-70EB3516A4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072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" y="1984248"/>
            <a:ext cx="8229600" cy="4206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858000" y="6356350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0FCEC-93EA-47B0-8DB9-9A7D7EA5D3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Health IT Workforce Curriculum                                         Version 3.0/Spring 2012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117850" y="6345238"/>
            <a:ext cx="3475038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Culture of Healthcare                                                        An Overview of the Culture of Healthcare                                                                           Lecture a</a:t>
            </a:r>
          </a:p>
        </p:txBody>
      </p:sp>
    </p:spTree>
    <p:extLst>
      <p:ext uri="{BB962C8B-B14F-4D97-AF65-F5344CB8AC3E}">
        <p14:creationId xmlns:p14="http://schemas.microsoft.com/office/powerpoint/2010/main" val="4149187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31188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31188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5188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Component 2/Unit 4-1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7188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 IT Workforce Curriculum  Version 2.0/Spring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5188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64FF40-5498-4FAC-BE86-100FC00DED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6894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779D9-963B-44EE-8EEA-1A845D924FD6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02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417638"/>
            <a:ext cx="9144000" cy="493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2CD6-C0B2-459A-A4EA-5F6542E38CB9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48C2-7D0C-439B-A0A1-96E36AC9D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900" b="1" i="1" smtClean="0">
              <a:solidFill>
                <a:srgbClr val="000066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927100" y="6426200"/>
            <a:ext cx="4724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 smtClean="0">
                <a:solidFill>
                  <a:srgbClr val="96CCEE"/>
                </a:solidFill>
                <a:latin typeface="Arial Narrow" pitchFamily="34" charset="0"/>
              </a:rPr>
              <a:t>China Health IT Exchange Conference</a:t>
            </a:r>
            <a:r>
              <a:rPr lang="en-GB" altLang="en-US" sz="1200" b="1" dirty="0" smtClean="0">
                <a:solidFill>
                  <a:srgbClr val="96CCEE"/>
                </a:solidFill>
                <a:latin typeface="Arial Narrow" pitchFamily="34" charset="0"/>
              </a:rPr>
              <a:t> </a:t>
            </a:r>
            <a:r>
              <a:rPr lang="en-US" altLang="en-US" b="1" baseline="12000" dirty="0" smtClean="0">
                <a:solidFill>
                  <a:srgbClr val="FFFFFF"/>
                </a:solidFill>
                <a:latin typeface="Arial Narrow" pitchFamily="34" charset="0"/>
              </a:rPr>
              <a:t>|</a:t>
            </a:r>
            <a:r>
              <a:rPr lang="en-US" altLang="en-US" sz="1200" b="1" dirty="0" smtClean="0">
                <a:solidFill>
                  <a:srgbClr val="96CCEE"/>
                </a:solidFill>
                <a:latin typeface="Arial Narrow" pitchFamily="34" charset="0"/>
              </a:rPr>
              <a:t>  </a:t>
            </a:r>
            <a:r>
              <a:rPr lang="en-US" altLang="en-US" sz="1200" dirty="0" smtClean="0">
                <a:solidFill>
                  <a:srgbClr val="96CCEE"/>
                </a:solidFill>
                <a:latin typeface="Arial Narrow" pitchFamily="34" charset="0"/>
              </a:rPr>
              <a:t>23-25 July 2014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rtl="1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fld id="{1753F476-FD01-4986-A423-6F059D747351}" type="slidenum">
              <a:rPr lang="ar-SA" altLang="en-US" sz="1500" i="0" smtClean="0">
                <a:solidFill>
                  <a:srgbClr val="72BBE8"/>
                </a:solidFill>
                <a:latin typeface="Arial Narrow" panose="020B0606020202030204" pitchFamily="34" charset="0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500" i="0" smtClean="0">
                <a:solidFill>
                  <a:srgbClr val="72BBE8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100" i="0" baseline="14000" smtClean="0">
                <a:solidFill>
                  <a:srgbClr val="FFFFFF"/>
                </a:solidFill>
                <a:latin typeface="Arial Narrow" panose="020B0606020202030204" pitchFamily="34" charset="0"/>
              </a:rPr>
              <a:t>|</a:t>
            </a:r>
          </a:p>
        </p:txBody>
      </p:sp>
      <p:pic>
        <p:nvPicPr>
          <p:cNvPr id="1032" name="Picture 8" descr="New WHO logo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149975"/>
            <a:ext cx="14398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35D8-0770-4C48-95E9-794F3DB92D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0D475-7FC4-46B7-8A91-BF15F9EDB1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39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8" indent="-342718" algn="l" defTabSz="913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7" indent="-285600" algn="l" defTabSz="9139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95" indent="-228479" algn="l" defTabSz="913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53" indent="-228479" algn="l" defTabSz="9139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1" indent="-228479" algn="l" defTabSz="9139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0" tIns="45650" rIns="91300" bIns="4565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9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196797"/>
          </a:solidFill>
          <a:ln>
            <a:noFill/>
          </a:ln>
          <a:effectLst/>
          <a:extLst/>
        </p:spPr>
        <p:txBody>
          <a:bodyPr wrap="none" lIns="91300" tIns="45650" rIns="91300" bIns="45650" anchor="ctr"/>
          <a:lstStyle>
            <a:lvl1pPr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9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2911A-A436-4D49-A1D0-58957D688192}" type="slidenum">
              <a:rPr kumimoji="0" lang="ar-SA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72BBE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72BBE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14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1031" name="Picture 34" descr="WHO_Forms_SEARO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00775"/>
            <a:ext cx="1447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927100" y="6426200"/>
            <a:ext cx="58769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SDG3 Indicators / MA4Health </a:t>
            </a:r>
            <a:r>
              <a:rPr kumimoji="0" lang="en-US" altLang="en-US" sz="1800" b="1" i="0" u="none" strike="noStrike" kern="1200" cap="none" spc="0" normalizeH="0" baseline="12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|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7 November 2016, Jakarta, Indonesia</a:t>
            </a:r>
          </a:p>
        </p:txBody>
      </p:sp>
    </p:spTree>
    <p:extLst>
      <p:ext uri="{BB962C8B-B14F-4D97-AF65-F5344CB8AC3E}">
        <p14:creationId xmlns:p14="http://schemas.microsoft.com/office/powerpoint/2010/main" val="14882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649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2991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9487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5984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3275" indent="-279400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2538" indent="-2682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0525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5963" indent="-144463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2570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9066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55563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2057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1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7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4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8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6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73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67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0" tIns="45650" rIns="91300" bIns="4565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9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196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0" tIns="45650" rIns="91300" bIns="45650" anchor="ctr"/>
          <a:lstStyle>
            <a:lvl1pPr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9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B3ED18-5A65-45E2-BC97-D1F64ACFE600}" type="slidenum">
              <a:rPr kumimoji="0" lang="ar-SA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72BBE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72BBE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14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1031" name="Picture 34" descr="WHO_Forms_SEARO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00775"/>
            <a:ext cx="1447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927100" y="6426200"/>
            <a:ext cx="58769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HIS-eHealth-CRVS Mission Summary </a:t>
            </a:r>
            <a:r>
              <a:rPr kumimoji="0" lang="en-US" altLang="en-US" sz="1800" b="1" i="0" u="none" strike="noStrike" kern="1200" cap="none" spc="0" normalizeH="0" baseline="12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|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7-10 November 2016, Jakarta, Indonesia</a:t>
            </a:r>
          </a:p>
        </p:txBody>
      </p:sp>
    </p:spTree>
    <p:extLst>
      <p:ext uri="{BB962C8B-B14F-4D97-AF65-F5344CB8AC3E}">
        <p14:creationId xmlns:p14="http://schemas.microsoft.com/office/powerpoint/2010/main" val="72418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649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2991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9487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5984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3275" indent="-279400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2538" indent="-2682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0525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5963" indent="-144463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2570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9066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55563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2057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1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7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4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8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6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73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67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0" tIns="45650" rIns="91300" bIns="4565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9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196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0" tIns="45650" rIns="91300" bIns="45650" anchor="ctr"/>
          <a:lstStyle>
            <a:lvl1pPr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900" b="1" i="1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 sz="39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B3ED18-5A65-45E2-BC97-D1F64ACFE600}" type="slidenum">
              <a:rPr kumimoji="0" lang="ar-SA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72BBE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72BBE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00" b="1" i="0" u="none" strike="noStrike" kern="1200" cap="none" spc="0" normalizeH="0" baseline="14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|</a:t>
            </a:r>
          </a:p>
        </p:txBody>
      </p:sp>
      <p:pic>
        <p:nvPicPr>
          <p:cNvPr id="1031" name="Picture 34" descr="WHO_Forms_SEARO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00775"/>
            <a:ext cx="1447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927100" y="6426200"/>
            <a:ext cx="58769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rtl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HIS-eHealth-CRVS Mission Summary </a:t>
            </a:r>
            <a:r>
              <a:rPr kumimoji="0" lang="en-US" altLang="en-US" sz="1800" b="1" i="0" u="none" strike="noStrike" kern="1200" cap="none" spc="0" normalizeH="0" baseline="12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|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CCE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7-10 November 2016, Jakarta, Indonesia</a:t>
            </a:r>
          </a:p>
        </p:txBody>
      </p:sp>
    </p:spTree>
    <p:extLst>
      <p:ext uri="{BB962C8B-B14F-4D97-AF65-F5344CB8AC3E}">
        <p14:creationId xmlns:p14="http://schemas.microsoft.com/office/powerpoint/2010/main" val="357845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6496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2991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69487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5984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anose="05000000000000000000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3275" indent="-279400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anose="020B0604020202020204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2538" indent="-2682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0525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5963" indent="-144463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2570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899066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55563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2057" indent="-145825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1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87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84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80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76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73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67" algn="l" defTabSz="912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D6383-41BA-468F-BC41-D3D8836C9F2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2BBC-65FE-4F72-BE05-1164EF341B14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94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th-TH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th-TH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9BE6D-4CDC-430A-85C1-DEE5327D15D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07BDE-E997-4FC9-AB20-7646CA68CC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7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6D020-2AA3-4CE8-8658-B0A2C22C60C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30/03/2017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32AAC-3C89-4697-912C-FE9EBA5C12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8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hin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digitalhealthap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1292095"/>
            <a:ext cx="8102257" cy="1828800"/>
          </a:xfr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H SarabunPSK" pitchFamily="34" charset="-34"/>
              </a:rPr>
              <a:t>CRVS and Health Information System &amp; eHealth in Thailand &amp; </a:t>
            </a:r>
            <a:r>
              <a:rPr lang="en-US" sz="32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H SarabunPSK" pitchFamily="34" charset="-34"/>
              </a:rPr>
              <a:t>AeHIN</a:t>
            </a:r>
            <a:endParaRPr lang="th-TH" sz="32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1384" y="3429000"/>
            <a:ext cx="8928992" cy="144016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The importance </a:t>
            </a:r>
            <a:r>
              <a:rPr lang="en-US" sz="2400" b="1" dirty="0" smtClean="0">
                <a:latin typeface="Arial Narrow" panose="020B0606020202030204" pitchFamily="34" charset="0"/>
              </a:rPr>
              <a:t>of CRVS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to </a:t>
            </a:r>
            <a:r>
              <a:rPr lang="en-US" sz="2400" b="1" dirty="0">
                <a:latin typeface="Arial Narrow" panose="020B0606020202030204" pitchFamily="34" charset="0"/>
              </a:rPr>
              <a:t>eradicate </a:t>
            </a:r>
            <a:r>
              <a:rPr lang="en-US" sz="2400" b="1" dirty="0" smtClean="0">
                <a:latin typeface="Arial Narrow" panose="020B0606020202030204" pitchFamily="34" charset="0"/>
              </a:rPr>
              <a:t>poverty panel discussion</a:t>
            </a: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30 March 2017</a:t>
            </a: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United Nation Conference Center, Bangkok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5265932"/>
            <a:ext cx="5581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>
                <a:solidFill>
                  <a:srgbClr val="0000CC"/>
                </a:solidFill>
                <a:latin typeface="Arial Narrow" panose="020B0606020202030204" pitchFamily="34" charset="0"/>
                <a:cs typeface="TH SarabunPSK" pitchFamily="34" charset="-34"/>
              </a:rPr>
              <a:t>Boonchai Kijsanayotin MD., PhD.(Health Informatics)</a:t>
            </a:r>
          </a:p>
          <a:p>
            <a:pPr lvl="0" algn="ctr">
              <a:spcBef>
                <a:spcPct val="0"/>
              </a:spcBef>
            </a:pPr>
            <a:r>
              <a:rPr lang="en-US" sz="2000" dirty="0">
                <a:solidFill>
                  <a:srgbClr val="0000CC"/>
                </a:solidFill>
                <a:latin typeface="Arial Narrow" panose="020B0606020202030204" pitchFamily="34" charset="0"/>
                <a:cs typeface="TH SarabunPSK" pitchFamily="34" charset="-34"/>
              </a:rPr>
              <a:t>AeHIN Chair</a:t>
            </a:r>
          </a:p>
          <a:p>
            <a:pPr lvl="0" algn="ctr">
              <a:spcBef>
                <a:spcPct val="0"/>
              </a:spcBef>
            </a:pPr>
            <a:r>
              <a:rPr lang="en-US" sz="2000" dirty="0">
                <a:solidFill>
                  <a:srgbClr val="0000CC"/>
                </a:solidFill>
                <a:latin typeface="Arial Narrow" panose="020B0606020202030204" pitchFamily="34" charset="0"/>
                <a:cs typeface="TH SarabunPSK" pitchFamily="34" charset="-34"/>
              </a:rPr>
              <a:t>Health Information Standards Development Center (THIS)</a:t>
            </a:r>
          </a:p>
          <a:p>
            <a:pPr lvl="0" algn="ctr">
              <a:spcBef>
                <a:spcPct val="0"/>
              </a:spcBef>
            </a:pPr>
            <a:r>
              <a:rPr lang="en-US" sz="2000" dirty="0">
                <a:solidFill>
                  <a:srgbClr val="0000CC"/>
                </a:solidFill>
                <a:latin typeface="Arial Narrow" panose="020B0606020202030204" pitchFamily="34" charset="0"/>
                <a:cs typeface="TH SarabunPSK" pitchFamily="34" charset="-34"/>
              </a:rPr>
              <a:t>Ministry of Public Health, </a:t>
            </a:r>
            <a:r>
              <a:rPr lang="en-US" sz="2000" dirty="0" smtClean="0">
                <a:solidFill>
                  <a:srgbClr val="0000CC"/>
                </a:solidFill>
                <a:latin typeface="Arial Narrow" panose="020B0606020202030204" pitchFamily="34" charset="0"/>
                <a:cs typeface="TH SarabunPSK" pitchFamily="34" charset="-34"/>
              </a:rPr>
              <a:t>Thailand</a:t>
            </a:r>
            <a:endParaRPr lang="en-US" sz="2000" dirty="0">
              <a:solidFill>
                <a:srgbClr val="0000CC"/>
              </a:solidFill>
              <a:latin typeface="Arial Narrow" panose="020B0606020202030204" pitchFamily="34" charset="0"/>
              <a:cs typeface="TH SarabunPSK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45" y="5205313"/>
            <a:ext cx="1517527" cy="13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9458"/>
            <a:ext cx="7848872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Key </a:t>
            </a:r>
            <a:r>
              <a:rPr lang="en-US" dirty="0" smtClean="0">
                <a:latin typeface="Arial Narrow" panose="020B0606020202030204" pitchFamily="34" charset="0"/>
              </a:rPr>
              <a:t>Questions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882" y="1246166"/>
            <a:ext cx="6228184" cy="3738843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Arial Narrow" panose="020B0606020202030204" pitchFamily="34" charset="0"/>
              </a:rPr>
              <a:t>In </a:t>
            </a:r>
            <a:r>
              <a:rPr lang="en-US" sz="2800" b="0" dirty="0">
                <a:latin typeface="Arial Narrow" panose="020B0606020202030204" pitchFamily="34" charset="0"/>
              </a:rPr>
              <a:t>which ways are civil registration supporting service delivery in countries?</a:t>
            </a:r>
          </a:p>
          <a:p>
            <a:pPr lvl="0"/>
            <a:r>
              <a:rPr lang="en-US" sz="2800" b="0" dirty="0">
                <a:latin typeface="Arial Narrow" panose="020B0606020202030204" pitchFamily="34" charset="0"/>
              </a:rPr>
              <a:t>What can be done to ensure hard to reach and marginalized groups are included in CRVS systems?</a:t>
            </a:r>
          </a:p>
          <a:p>
            <a:pPr lvl="0"/>
            <a:r>
              <a:rPr lang="en-US" sz="2800" b="0" dirty="0">
                <a:latin typeface="Arial Narrow" panose="020B0606020202030204" pitchFamily="34" charset="0"/>
              </a:rPr>
              <a:t>Why is improving CRVS so essential to the 2030 Agenda for Sustainable Development and the achievement of the SDGs</a:t>
            </a:r>
            <a:r>
              <a:rPr lang="en-US" sz="2800" b="0" dirty="0" smtClean="0">
                <a:latin typeface="Arial Narrow" panose="020B0606020202030204" pitchFamily="34" charset="0"/>
              </a:rPr>
              <a:t>?</a:t>
            </a:r>
            <a:endParaRPr lang="en-US" sz="2800" b="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2BBC-65FE-4F72-BE05-1164EF341B14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" y="1242057"/>
            <a:ext cx="3057744" cy="36132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7382" y="5785697"/>
            <a:ext cx="7095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https://www.unicef.org/health/files/Better_Data_for_Women_and_Children_Final_Meeting_Report_(Mar_2017).pdf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7" y="5434309"/>
            <a:ext cx="1009849" cy="9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17 Sustainable Development Goals</a:t>
            </a:r>
            <a:br>
              <a:rPr lang="en-GB" dirty="0" smtClean="0"/>
            </a:br>
            <a:r>
              <a:rPr lang="en-GB" b="0" i="1" dirty="0" smtClean="0"/>
              <a:t>169 targets</a:t>
            </a:r>
            <a:endParaRPr lang="en-GB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06" y="1449930"/>
            <a:ext cx="4229849" cy="4847306"/>
          </a:xfrm>
        </p:spPr>
        <p:txBody>
          <a:bodyPr/>
          <a:lstStyle/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Poverty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Food security and nutrition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latin typeface="Calibri"/>
                <a:ea typeface="Times New Roman"/>
                <a:cs typeface="Arial"/>
              </a:rPr>
              <a:t>Health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Education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Gender equality 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Water and sanitation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C00000"/>
                </a:solidFill>
                <a:latin typeface="Calibri"/>
                <a:ea typeface="Times New Roman"/>
                <a:cs typeface="Arial"/>
              </a:rPr>
              <a:t>Energy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Economic growth and employment </a:t>
            </a:r>
          </a:p>
          <a:p>
            <a:pPr marL="449954" indent="-449954">
              <a:spcBef>
                <a:spcPts val="526"/>
              </a:spcBef>
              <a:buFont typeface="+mj-lt"/>
              <a:buAutoNum type="arabicPeriod"/>
            </a:pPr>
            <a:r>
              <a:rPr lang="en-GB" sz="2100" b="1" dirty="0">
                <a:solidFill>
                  <a:srgbClr val="0070C0"/>
                </a:solidFill>
                <a:latin typeface="Calibri"/>
                <a:ea typeface="Times New Roman"/>
                <a:cs typeface="Arial"/>
              </a:rPr>
              <a:t>Infrastructure, industrialization, innovation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10339" y="1421617"/>
            <a:ext cx="3779230" cy="48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9973" indent="-389973" algn="l" defTabSz="1041517" rtl="0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9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7867" indent="-321810" algn="l" defTabSz="1041517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31491" indent="-307540" algn="l" defTabSz="1041517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95972" indent="-258398" algn="l" defTabSz="1041517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65337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1894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78448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35004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1559" indent="-164867" algn="r" defTabSz="1041517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Equity</a:t>
            </a:r>
          </a:p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Cities</a:t>
            </a:r>
          </a:p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Consumption and production </a:t>
            </a:r>
          </a:p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/>
                <a:cs typeface="Arial"/>
              </a:rPr>
              <a:t>Climate change</a:t>
            </a:r>
          </a:p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imSun"/>
                <a:cs typeface="Arial"/>
              </a:rPr>
              <a:t>Oceans, seas and marine resources</a:t>
            </a:r>
          </a:p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imSun"/>
                <a:cs typeface="Arial"/>
              </a:rPr>
              <a:t>Ecosystems</a:t>
            </a:r>
          </a:p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/>
                <a:cs typeface="Arial"/>
              </a:rPr>
              <a:t>Peaceful and inclusive societies</a:t>
            </a:r>
          </a:p>
          <a:p>
            <a:pPr marL="449954" marR="0" lvl="0" indent="-449954" algn="l" defTabSz="1041517" rtl="0" eaLnBrk="1" fontAlgn="base" latinLnBrk="0" hangingPunct="1"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>
                <a:srgbClr val="1E7FB8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GB" sz="2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/>
                <a:cs typeface="Arial"/>
              </a:rPr>
              <a:t>Means of implementation</a:t>
            </a:r>
            <a:endParaRPr kumimoji="0" lang="en-GB" sz="21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SimSun"/>
              <a:cs typeface="Arial"/>
            </a:endParaRPr>
          </a:p>
          <a:p>
            <a:pPr marL="389973" marR="0" lvl="0" indent="-389973" algn="l" defTabSz="1041517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5" y="6058164"/>
            <a:ext cx="4390464" cy="646282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Red: risk factors with direct effect on health</a:t>
            </a:r>
          </a:p>
          <a:p>
            <a:pPr marL="0" marR="0" lvl="0" indent="0" algn="l" defTabSz="913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Determinants: with indirect effect on health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212"/>
            <a:ext cx="9212957" cy="68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901250184"/>
              </p:ext>
            </p:extLst>
          </p:nvPr>
        </p:nvGraphicFramePr>
        <p:xfrm>
          <a:off x="574675" y="304800"/>
          <a:ext cx="8001000" cy="110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57188" y="1804988"/>
            <a:ext cx="1071562" cy="207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/>
              </a:rPr>
              <a:t>BORA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/>
              </a:rPr>
              <a:t>Ministry of Interior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/>
              </a:rPr>
              <a:t>Central Registry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188" y="1928813"/>
            <a:ext cx="2500312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/>
              </a:rPr>
              <a:t>Ministry of Public Health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1428750" y="2843213"/>
            <a:ext cx="1214438" cy="142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08513" y="5002213"/>
            <a:ext cx="106997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/>
              </a:rPr>
              <a:t>Provincial Health offices</a:t>
            </a:r>
          </a:p>
        </p:txBody>
      </p:sp>
      <p:cxnSp>
        <p:nvCxnSpPr>
          <p:cNvPr id="15" name="Straight Arrow Connector 14"/>
          <p:cNvCxnSpPr>
            <a:stCxn id="5" idx="2"/>
            <a:endCxn id="13" idx="0"/>
          </p:cNvCxnSpPr>
          <p:nvPr/>
        </p:nvCxnSpPr>
        <p:spPr>
          <a:xfrm rot="16200000" flipH="1">
            <a:off x="3910806" y="3769520"/>
            <a:ext cx="1216025" cy="1249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Box 22"/>
          <p:cNvSpPr txBox="1">
            <a:spLocks noChangeArrowheads="1"/>
          </p:cNvSpPr>
          <p:nvPr/>
        </p:nvSpPr>
        <p:spPr bwMode="auto">
          <a:xfrm>
            <a:off x="4178300" y="3857625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Report statistics back to provinces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71688" y="5357813"/>
            <a:ext cx="114300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/>
              </a:rPr>
              <a:t>Hospitals</a:t>
            </a: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1858963" y="4572000"/>
            <a:ext cx="1570038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7" name="TextBox 26"/>
          <p:cNvSpPr txBox="1">
            <a:spLocks noChangeArrowheads="1"/>
          </p:cNvSpPr>
          <p:nvPr/>
        </p:nvSpPr>
        <p:spPr bwMode="auto">
          <a:xfrm>
            <a:off x="2644775" y="4443413"/>
            <a:ext cx="16065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Web entry death certificates  (start 2006)</a:t>
            </a:r>
          </a:p>
        </p:txBody>
      </p:sp>
      <p:sp>
        <p:nvSpPr>
          <p:cNvPr id="29" name="Flowchart: Document 28"/>
          <p:cNvSpPr/>
          <p:nvPr/>
        </p:nvSpPr>
        <p:spPr>
          <a:xfrm>
            <a:off x="7188200" y="2428875"/>
            <a:ext cx="1785938" cy="1143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ngsana New"/>
              </a:rPr>
              <a:t>Printed/ Web Vital statistics report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286375" y="2714625"/>
            <a:ext cx="17145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ngsana New"/>
            </a:endParaRPr>
          </a:p>
        </p:txBody>
      </p:sp>
      <p:sp>
        <p:nvSpPr>
          <p:cNvPr id="50190" name="TextBox 30"/>
          <p:cNvSpPr txBox="1">
            <a:spLocks noChangeArrowheads="1"/>
          </p:cNvSpPr>
          <p:nvPr/>
        </p:nvSpPr>
        <p:spPr bwMode="auto">
          <a:xfrm>
            <a:off x="1428750" y="221456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Electronic  files</a:t>
            </a:r>
          </a:p>
        </p:txBody>
      </p:sp>
      <p:sp>
        <p:nvSpPr>
          <p:cNvPr id="50191" name="TextBox 38"/>
          <p:cNvSpPr txBox="1">
            <a:spLocks noChangeArrowheads="1"/>
          </p:cNvSpPr>
          <p:nvPr/>
        </p:nvSpPr>
        <p:spPr bwMode="auto">
          <a:xfrm>
            <a:off x="5143500" y="20716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Compile, code, validate and process statistics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7188" y="4781550"/>
            <a:ext cx="1071562" cy="191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H SarabunPSK" pitchFamily="34" charset="-34"/>
              </a:rPr>
              <a:t>National Health Security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TH SarabunPSK" pitchFamily="34" charset="-34"/>
              </a:rPr>
              <a:t>Office (NHSO)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TH SarabunPSK" pitchFamily="34" charset="-34"/>
            </a:endParaRPr>
          </a:p>
        </p:txBody>
      </p:sp>
      <p:cxnSp>
        <p:nvCxnSpPr>
          <p:cNvPr id="27" name="Straight Arrow Connector 26"/>
          <p:cNvCxnSpPr>
            <a:stCxn id="24" idx="0"/>
          </p:cNvCxnSpPr>
          <p:nvPr/>
        </p:nvCxnSpPr>
        <p:spPr>
          <a:xfrm rot="16200000" flipV="1">
            <a:off x="1297781" y="4012407"/>
            <a:ext cx="1476375" cy="1214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4" name="TextBox 31"/>
          <p:cNvSpPr txBox="1">
            <a:spLocks noChangeArrowheads="1"/>
          </p:cNvSpPr>
          <p:nvPr/>
        </p:nvSpPr>
        <p:spPr bwMode="auto">
          <a:xfrm>
            <a:off x="1428750" y="3892550"/>
            <a:ext cx="1362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 entry Birth certificate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(Start 2010)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34" name="Straight Arrow Connector 33"/>
          <p:cNvCxnSpPr>
            <a:endCxn id="19" idx="0"/>
          </p:cNvCxnSpPr>
          <p:nvPr/>
        </p:nvCxnSpPr>
        <p:spPr>
          <a:xfrm rot="16200000" flipH="1">
            <a:off x="441326" y="4330700"/>
            <a:ext cx="900112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96" name="TextBox 35"/>
          <p:cNvSpPr txBox="1">
            <a:spLocks noChangeArrowheads="1"/>
          </p:cNvSpPr>
          <p:nvPr/>
        </p:nvSpPr>
        <p:spPr bwMode="auto">
          <a:xfrm>
            <a:off x="234950" y="4014788"/>
            <a:ext cx="890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Sync.</a:t>
            </a:r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6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53347"/>
          </a:xfrm>
        </p:spPr>
        <p:txBody>
          <a:bodyPr/>
          <a:lstStyle/>
          <a:p>
            <a:r>
              <a:rPr lang="en-US" altLang="en-US" sz="2800" dirty="0" smtClean="0">
                <a:latin typeface="Arial Narrow" panose="020B0606020202030204" pitchFamily="34" charset="0"/>
              </a:rPr>
              <a:t>To create birth and mortality statistical data used to implement public health  policies</a:t>
            </a:r>
          </a:p>
          <a:p>
            <a:pPr lvl="1"/>
            <a:r>
              <a:rPr lang="en-US" altLang="en-US" sz="2400" dirty="0" smtClean="0">
                <a:latin typeface="Arial Narrow" panose="020B0606020202030204" pitchFamily="34" charset="0"/>
              </a:rPr>
              <a:t>Timeliness , increase quality of data &amp; statistics</a:t>
            </a:r>
          </a:p>
          <a:p>
            <a:r>
              <a:rPr lang="en-US" altLang="en-US" sz="2800" dirty="0" smtClean="0">
                <a:latin typeface="Arial Narrow" panose="020B0606020202030204" pitchFamily="34" charset="0"/>
              </a:rPr>
              <a:t>To support the benefits related to health care and social security systems.</a:t>
            </a:r>
          </a:p>
          <a:p>
            <a:pPr lvl="1"/>
            <a:r>
              <a:rPr lang="en-US" altLang="en-US" sz="2400" dirty="0" smtClean="0">
                <a:latin typeface="Arial Narrow" panose="020B0606020202030204" pitchFamily="34" charset="0"/>
              </a:rPr>
              <a:t>Universal health care system: beneficiary roster</a:t>
            </a:r>
          </a:p>
          <a:p>
            <a:pPr lvl="1"/>
            <a:r>
              <a:rPr lang="en-US" altLang="en-US" sz="2400" dirty="0" smtClean="0">
                <a:latin typeface="Arial Narrow" panose="020B0606020202030204" pitchFamily="34" charset="0"/>
              </a:rPr>
              <a:t>Disease management program: HIV/AIDS</a:t>
            </a:r>
          </a:p>
          <a:p>
            <a:r>
              <a:rPr lang="en-US" altLang="en-US" sz="2800" dirty="0" smtClean="0">
                <a:latin typeface="Arial Narrow" panose="020B0606020202030204" pitchFamily="34" charset="0"/>
              </a:rPr>
              <a:t>To develop policies and plans to decrease mortality rate of population</a:t>
            </a:r>
          </a:p>
          <a:p>
            <a:endParaRPr lang="th-TH" altLang="en-US" sz="28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alt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altLang="en-US" sz="28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alt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alt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9511" y="263464"/>
            <a:ext cx="8712969" cy="18693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Merits of civil registration to the vital statistics system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healthcare system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and vis versa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:Thai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land Example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Arial Narrow" panose="020B0606020202030204" pitchFamily="34" charset="0"/>
              </a:rPr>
              <a:t>Long-term development of CRVS with some degree of political support and commitment </a:t>
            </a:r>
            <a:r>
              <a:rPr lang="en-US" altLang="en-US" sz="2400" dirty="0" smtClean="0">
                <a:latin typeface="Arial Narrow" panose="020B0606020202030204" pitchFamily="34" charset="0"/>
                <a:sym typeface="Wingdings" pitchFamily="2" charset="2"/>
              </a:rPr>
              <a:t> high coverage of birth and death registration</a:t>
            </a:r>
            <a:endParaRPr lang="en-US" altLang="en-US" sz="2400" dirty="0" smtClean="0">
              <a:latin typeface="Arial Narrow" panose="020B0606020202030204" pitchFamily="34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Arial Narrow" panose="020B0606020202030204" pitchFamily="34" charset="0"/>
            </a:endParaRPr>
          </a:p>
          <a:p>
            <a:r>
              <a:rPr lang="en-US" altLang="en-US" sz="2400" b="1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CRVS is the backbone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for health system : planning policy, monitoring progress of health system development, and the impact of health policies in Thailand, </a:t>
            </a:r>
          </a:p>
          <a:p>
            <a:endParaRPr lang="en-US" altLang="en-US" sz="2400" dirty="0" smtClean="0">
              <a:latin typeface="Arial Narrow" panose="020B0606020202030204" pitchFamily="34" charset="0"/>
            </a:endParaRPr>
          </a:p>
          <a:p>
            <a:r>
              <a:rPr lang="en-US" altLang="en-US" sz="2400" b="1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Challenges of CRVS</a:t>
            </a:r>
            <a:r>
              <a:rPr lang="en-US" altLang="en-US" sz="2400" b="1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en-US" altLang="en-US" sz="2400" dirty="0" smtClean="0">
                <a:latin typeface="Arial Narrow" panose="020B0606020202030204" pitchFamily="34" charset="0"/>
              </a:rPr>
              <a:t>under-reporting of maternal mortality</a:t>
            </a:r>
          </a:p>
          <a:p>
            <a:pPr lvl="1"/>
            <a:r>
              <a:rPr lang="en-US" altLang="en-US" sz="2400" dirty="0" smtClean="0">
                <a:latin typeface="Arial Narrow" panose="020B0606020202030204" pitchFamily="34" charset="0"/>
              </a:rPr>
              <a:t>ill-defined and unknown causes of death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332656"/>
            <a:ext cx="76688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Lessons learnt from </a:t>
            </a:r>
            <a:r>
              <a:rPr lang="en-US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CRVS development  in Thailand</a:t>
            </a:r>
            <a:endParaRPr lang="th-TH" sz="36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AeHIN 4 Strategic Area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214282" y="1705758"/>
            <a:ext cx="8358245" cy="436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Build capacity 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</a:t>
            </a:r>
            <a:r>
              <a:rPr lang="en-US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or eHealth, Health Information Systems, and Civil Registration and Vital Statistics (CRVS)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Increase peer assistance </a:t>
            </a:r>
            <a:r>
              <a:rPr lang="en-US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and knowledge exchange and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sharing</a:t>
            </a:r>
            <a:r>
              <a:rPr lang="en-US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through effective networking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Promote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standards and interoperability </a:t>
            </a:r>
            <a:r>
              <a:rPr lang="en-US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within and across countries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Enhance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leadership and sustainable governance</a:t>
            </a:r>
            <a:r>
              <a:rPr lang="en-US" alt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and monitoring and evaluation</a:t>
            </a:r>
          </a:p>
          <a:p>
            <a:pPr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Asia eHealth Information Network (AeHIN)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214282" y="1705758"/>
            <a:ext cx="8358245" cy="436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901" y="1484784"/>
            <a:ext cx="86781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AeHIN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was </a:t>
            </a:r>
            <a:r>
              <a:rPr lang="en-US" sz="2400" dirty="0">
                <a:latin typeface="Arial Narrow" panose="020B0606020202030204" pitchFamily="34" charset="0"/>
              </a:rPr>
              <a:t>created by WHO in </a:t>
            </a:r>
            <a:r>
              <a:rPr lang="en-US" sz="2400" dirty="0" smtClean="0">
                <a:latin typeface="Arial Narrow" panose="020B0606020202030204" pitchFamily="34" charset="0"/>
              </a:rPr>
              <a:t>2011 </a:t>
            </a:r>
            <a:r>
              <a:rPr lang="en-US" sz="2400" dirty="0">
                <a:latin typeface="Arial Narrow" panose="020B0606020202030204" pitchFamily="34" charset="0"/>
              </a:rPr>
              <a:t>to assist countries with their national </a:t>
            </a:r>
            <a:r>
              <a:rPr lang="en-US" sz="2400" dirty="0" smtClean="0">
                <a:latin typeface="Arial Narrow" panose="020B0606020202030204" pitchFamily="34" charset="0"/>
              </a:rPr>
              <a:t>HIS &amp; eHealth </a:t>
            </a:r>
            <a:r>
              <a:rPr lang="en-US" sz="2400" dirty="0">
                <a:latin typeface="Arial Narrow" panose="020B0606020202030204" pitchFamily="34" charset="0"/>
              </a:rPr>
              <a:t>development.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Our </a:t>
            </a:r>
            <a:r>
              <a:rPr lang="en-US" sz="2400" dirty="0">
                <a:latin typeface="Arial Narrow" panose="020B0606020202030204" pitchFamily="34" charset="0"/>
              </a:rPr>
              <a:t>members are composed of senior officers from Ministries of Health, Ministries of ICT, government health insurance agencies, academe, </a:t>
            </a:r>
            <a:r>
              <a:rPr lang="en-US" sz="2400" dirty="0" smtClean="0">
                <a:latin typeface="Arial Narrow" panose="020B0606020202030204" pitchFamily="34" charset="0"/>
              </a:rPr>
              <a:t>non-government sectors and development agencies.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 Narrow" panose="020B0606020202030204" pitchFamily="34" charset="0"/>
              </a:rPr>
              <a:t>Started </a:t>
            </a:r>
            <a:r>
              <a:rPr lang="en-US" sz="2400" dirty="0">
                <a:latin typeface="Arial Narrow" panose="020B0606020202030204" pitchFamily="34" charset="0"/>
              </a:rPr>
              <a:t>out as seven individuals from six countries struggling to solve the interoperability problem. Now we have grown to more than 950 from 57 countries.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20736"/>
            <a:ext cx="1624481" cy="1441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6181" y="4311220"/>
            <a:ext cx="533107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  <a:hlinkClick r:id="rId3"/>
              </a:rPr>
              <a:t>www.AeHIN.org</a:t>
            </a:r>
            <a:endParaRPr lang="en-US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endParaRPr lang="en-US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  <a:hlinkClick r:id="rId4"/>
              </a:rPr>
              <a:t>www.digitalhealthap.com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4374645"/>
            <a:ext cx="967016" cy="96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146" y="5123234"/>
            <a:ext cx="1067551" cy="10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sz="3600" dirty="0">
                <a:latin typeface="Arial Narrow" panose="020B0606020202030204" pitchFamily="34" charset="0"/>
              </a:rPr>
              <a:t>CRVS and Health Interoperability and </a:t>
            </a:r>
            <a:r>
              <a:rPr lang="en-US" sz="3600" dirty="0" smtClean="0">
                <a:latin typeface="Arial Narrow" panose="020B0606020202030204" pitchFamily="34" charset="0"/>
              </a:rPr>
              <a:t/>
            </a:r>
            <a:br>
              <a:rPr lang="en-US" sz="3600" dirty="0" smtClean="0">
                <a:latin typeface="Arial Narrow" panose="020B0606020202030204" pitchFamily="34" charset="0"/>
              </a:rPr>
            </a:br>
            <a:r>
              <a:rPr lang="en-US" sz="3600" dirty="0" smtClean="0">
                <a:latin typeface="Arial Narrow" panose="020B0606020202030204" pitchFamily="34" charset="0"/>
              </a:rPr>
              <a:t>Data </a:t>
            </a:r>
            <a:r>
              <a:rPr lang="en-US" sz="3600" dirty="0">
                <a:latin typeface="Arial Narrow" panose="020B0606020202030204" pitchFamily="34" charset="0"/>
              </a:rPr>
              <a:t>Exchange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90888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35232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From: </a:t>
            </a:r>
            <a:r>
              <a:rPr lang="en-US" dirty="0">
                <a:latin typeface="Arial Narrow" panose="020B0606020202030204" pitchFamily="34" charset="0"/>
              </a:rPr>
              <a:t>Edward </a:t>
            </a:r>
            <a:r>
              <a:rPr lang="en-US" dirty="0" err="1" smtClean="0">
                <a:latin typeface="Arial Narrow" panose="020B0606020202030204" pitchFamily="34" charset="0"/>
              </a:rPr>
              <a:t>Duffus</a:t>
            </a:r>
            <a:r>
              <a:rPr lang="en-US" dirty="0" smtClean="0">
                <a:latin typeface="Arial Narrow" panose="020B0606020202030204" pitchFamily="34" charset="0"/>
              </a:rPr>
              <a:t>’ presentation ; </a:t>
            </a:r>
            <a:r>
              <a:rPr lang="en-US" dirty="0">
                <a:latin typeface="Arial Narrow" panose="020B0606020202030204" pitchFamily="34" charset="0"/>
              </a:rPr>
              <a:t>CRVS </a:t>
            </a:r>
            <a:r>
              <a:rPr lang="en-US" dirty="0" err="1">
                <a:latin typeface="Arial Narrow" panose="020B0606020202030204" pitchFamily="34" charset="0"/>
              </a:rPr>
              <a:t>Digitisation</a:t>
            </a:r>
            <a:r>
              <a:rPr lang="en-US" dirty="0">
                <a:latin typeface="Arial Narrow" panose="020B0606020202030204" pitchFamily="34" charset="0"/>
              </a:rPr>
              <a:t> and </a:t>
            </a:r>
            <a:r>
              <a:rPr lang="en-US" dirty="0" smtClean="0">
                <a:latin typeface="Arial Narrow" panose="020B0606020202030204" pitchFamily="34" charset="0"/>
              </a:rPr>
              <a:t>the linkage </a:t>
            </a:r>
            <a:r>
              <a:rPr lang="en-US" dirty="0">
                <a:latin typeface="Arial Narrow" panose="020B0606020202030204" pitchFamily="34" charset="0"/>
              </a:rPr>
              <a:t>with National Identity</a:t>
            </a:r>
          </a:p>
        </p:txBody>
      </p:sp>
    </p:spTree>
    <p:extLst>
      <p:ext uri="{BB962C8B-B14F-4D97-AF65-F5344CB8AC3E}">
        <p14:creationId xmlns:p14="http://schemas.microsoft.com/office/powerpoint/2010/main" val="17925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496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Arial</vt:lpstr>
      <vt:lpstr>Times New Roman</vt:lpstr>
      <vt:lpstr>Courier New</vt:lpstr>
      <vt:lpstr>Verdana</vt:lpstr>
      <vt:lpstr>Angsana New</vt:lpstr>
      <vt:lpstr>AngsanaUPC</vt:lpstr>
      <vt:lpstr>Wingdings</vt:lpstr>
      <vt:lpstr>Cordia New</vt:lpstr>
      <vt:lpstr>SimSun</vt:lpstr>
      <vt:lpstr>Calibri</vt:lpstr>
      <vt:lpstr>Arial Narrow</vt:lpstr>
      <vt:lpstr>Tahoma</vt:lpstr>
      <vt:lpstr>TH SarabunPSK</vt:lpstr>
      <vt:lpstr>Calibri Light</vt:lpstr>
      <vt:lpstr>Office Theme</vt:lpstr>
      <vt:lpstr>master</vt:lpstr>
      <vt:lpstr>6_Office Theme</vt:lpstr>
      <vt:lpstr>1_master</vt:lpstr>
      <vt:lpstr>2_master</vt:lpstr>
      <vt:lpstr>3_master</vt:lpstr>
      <vt:lpstr>1_Template2</vt:lpstr>
      <vt:lpstr>10_Office Theme</vt:lpstr>
      <vt:lpstr>4_Profile</vt:lpstr>
      <vt:lpstr>CRVS and Health Information System &amp; eHealth in Thailand &amp; AeHIN</vt:lpstr>
      <vt:lpstr>Key Questions</vt:lpstr>
      <vt:lpstr>The 17 Sustainable Development Goals 169 targets</vt:lpstr>
      <vt:lpstr>PowerPoint Presentation</vt:lpstr>
      <vt:lpstr>PowerPoint Presentation</vt:lpstr>
      <vt:lpstr>PowerPoint Presentation</vt:lpstr>
      <vt:lpstr>AeHIN 4 Strategic Area</vt:lpstr>
      <vt:lpstr>Asia eHealth Information Network (AeHIN)</vt:lpstr>
      <vt:lpstr>CRVS and Health Interoperability and  Data Exchange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Evangelista 02</dc:creator>
  <cp:lastModifiedBy>Tanja  Sejersen</cp:lastModifiedBy>
  <cp:revision>120</cp:revision>
  <cp:lastPrinted>2017-03-30T09:20:53Z</cp:lastPrinted>
  <dcterms:created xsi:type="dcterms:W3CDTF">2014-05-06T22:26:48Z</dcterms:created>
  <dcterms:modified xsi:type="dcterms:W3CDTF">2017-03-30T09:21:46Z</dcterms:modified>
</cp:coreProperties>
</file>