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8" r:id="rId2"/>
    <p:sldId id="266" r:id="rId3"/>
    <p:sldId id="267" r:id="rId4"/>
    <p:sldId id="268" r:id="rId5"/>
    <p:sldId id="276" r:id="rId6"/>
    <p:sldId id="269" r:id="rId7"/>
    <p:sldId id="271" r:id="rId8"/>
    <p:sldId id="277" r:id="rId9"/>
    <p:sldId id="278" r:id="rId10"/>
    <p:sldId id="280" r:id="rId11"/>
    <p:sldId id="273" r:id="rId12"/>
    <p:sldId id="283" r:id="rId13"/>
    <p:sldId id="262" r:id="rId14"/>
  </p:sldIdLst>
  <p:sldSz cx="9144000" cy="6858000" type="screen4x3"/>
  <p:notesSz cx="9926638" cy="6797675"/>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3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5" autoAdjust="0"/>
    <p:restoredTop sz="47939" autoAdjust="0"/>
  </p:normalViewPr>
  <p:slideViewPr>
    <p:cSldViewPr snapToGrid="0" snapToObjects="1">
      <p:cViewPr varScale="1">
        <p:scale>
          <a:sx n="54" d="100"/>
          <a:sy n="54" d="100"/>
        </p:scale>
        <p:origin x="82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Rausis" userId="bfa16dd6-0143-4028-a312-76113d3cb3bc" providerId="ADAL" clId="{770395E0-61BB-40D5-87C7-FB309E246F5E}"/>
    <pc:docChg chg="undo custSel addSld modSld modNotesMaster modHandout">
      <pc:chgData name="David Rausis" userId="bfa16dd6-0143-4028-a312-76113d3cb3bc" providerId="ADAL" clId="{770395E0-61BB-40D5-87C7-FB309E246F5E}" dt="2018-11-12T12:11:43.095" v="1057" actId="20577"/>
      <pc:docMkLst>
        <pc:docMk/>
      </pc:docMkLst>
      <pc:sldChg chg="modSp">
        <pc:chgData name="David Rausis" userId="bfa16dd6-0143-4028-a312-76113d3cb3bc" providerId="ADAL" clId="{770395E0-61BB-40D5-87C7-FB309E246F5E}" dt="2018-11-12T12:11:43.095" v="1057" actId="20577"/>
        <pc:sldMkLst>
          <pc:docMk/>
          <pc:sldMk cId="2733031382" sldId="273"/>
        </pc:sldMkLst>
        <pc:spChg chg="mod">
          <ac:chgData name="David Rausis" userId="bfa16dd6-0143-4028-a312-76113d3cb3bc" providerId="ADAL" clId="{770395E0-61BB-40D5-87C7-FB309E246F5E}" dt="2018-11-12T11:29:50.833" v="218" actId="20577"/>
          <ac:spMkLst>
            <pc:docMk/>
            <pc:sldMk cId="2733031382" sldId="273"/>
            <ac:spMk id="2" creationId="{92C5DBF3-7E88-4793-BF55-E98534F9A7B7}"/>
          </ac:spMkLst>
        </pc:spChg>
        <pc:spChg chg="mod">
          <ac:chgData name="David Rausis" userId="bfa16dd6-0143-4028-a312-76113d3cb3bc" providerId="ADAL" clId="{770395E0-61BB-40D5-87C7-FB309E246F5E}" dt="2018-11-12T12:11:43.095" v="1057" actId="20577"/>
          <ac:spMkLst>
            <pc:docMk/>
            <pc:sldMk cId="2733031382" sldId="273"/>
            <ac:spMk id="3" creationId="{92E4325C-7C98-485B-AA21-6BE07E265B96}"/>
          </ac:spMkLst>
        </pc:spChg>
      </pc:sldChg>
      <pc:sldChg chg="modSp">
        <pc:chgData name="David Rausis" userId="bfa16dd6-0143-4028-a312-76113d3cb3bc" providerId="ADAL" clId="{770395E0-61BB-40D5-87C7-FB309E246F5E}" dt="2018-11-12T11:19:31.889" v="58" actId="20577"/>
        <pc:sldMkLst>
          <pc:docMk/>
          <pc:sldMk cId="314055268" sldId="277"/>
        </pc:sldMkLst>
        <pc:spChg chg="mod">
          <ac:chgData name="David Rausis" userId="bfa16dd6-0143-4028-a312-76113d3cb3bc" providerId="ADAL" clId="{770395E0-61BB-40D5-87C7-FB309E246F5E}" dt="2018-11-12T11:19:31.889" v="58" actId="20577"/>
          <ac:spMkLst>
            <pc:docMk/>
            <pc:sldMk cId="314055268" sldId="277"/>
            <ac:spMk id="15361" creationId="{00000000-0000-0000-0000-000000000000}"/>
          </ac:spMkLst>
        </pc:spChg>
      </pc:sldChg>
      <pc:sldChg chg="modSp add modNotesTx">
        <pc:chgData name="David Rausis" userId="bfa16dd6-0143-4028-a312-76113d3cb3bc" providerId="ADAL" clId="{770395E0-61BB-40D5-87C7-FB309E246F5E}" dt="2018-11-12T11:56:53.410" v="928" actId="948"/>
        <pc:sldMkLst>
          <pc:docMk/>
          <pc:sldMk cId="3277098539" sldId="283"/>
        </pc:sldMkLst>
        <pc:spChg chg="mod">
          <ac:chgData name="David Rausis" userId="bfa16dd6-0143-4028-a312-76113d3cb3bc" providerId="ADAL" clId="{770395E0-61BB-40D5-87C7-FB309E246F5E}" dt="2018-11-12T11:56:53.410" v="928" actId="948"/>
          <ac:spMkLst>
            <pc:docMk/>
            <pc:sldMk cId="3277098539" sldId="283"/>
            <ac:spMk id="3" creationId="{92E4325C-7C98-485B-AA21-6BE07E265B96}"/>
          </ac:spMkLst>
        </pc:spChg>
      </pc:sldChg>
    </pc:docChg>
  </pc:docChgLst>
  <pc:docChgLst>
    <pc:chgData name="David Rausis" userId="S::rausis@un.org::bfa16dd6-0143-4028-a312-76113d3cb3bc" providerId="AD" clId="Web-{DD71978F-A7EB-4909-A4A9-162BD1D8A17A}"/>
    <pc:docChg chg="modSld">
      <pc:chgData name="David Rausis" userId="S::rausis@un.org::bfa16dd6-0143-4028-a312-76113d3cb3bc" providerId="AD" clId="Web-{DD71978F-A7EB-4909-A4A9-162BD1D8A17A}" dt="2018-11-11T09:49:04.661" v="95"/>
      <pc:docMkLst>
        <pc:docMk/>
      </pc:docMkLst>
      <pc:sldChg chg="modSp">
        <pc:chgData name="David Rausis" userId="S::rausis@un.org::bfa16dd6-0143-4028-a312-76113d3cb3bc" providerId="AD" clId="Web-{DD71978F-A7EB-4909-A4A9-162BD1D8A17A}" dt="2018-11-11T09:36:54.865" v="84" actId="20577"/>
        <pc:sldMkLst>
          <pc:docMk/>
          <pc:sldMk cId="0" sldId="258"/>
        </pc:sldMkLst>
        <pc:spChg chg="mod">
          <ac:chgData name="David Rausis" userId="S::rausis@un.org::bfa16dd6-0143-4028-a312-76113d3cb3bc" providerId="AD" clId="Web-{DD71978F-A7EB-4909-A4A9-162BD1D8A17A}" dt="2018-11-11T09:36:54.865" v="84" actId="20577"/>
          <ac:spMkLst>
            <pc:docMk/>
            <pc:sldMk cId="0" sldId="258"/>
            <ac:spMk id="2" creationId="{00000000-0000-0000-0000-000000000000}"/>
          </ac:spMkLst>
        </pc:spChg>
      </pc:sldChg>
      <pc:sldChg chg="modSp">
        <pc:chgData name="David Rausis" userId="S::rausis@un.org::bfa16dd6-0143-4028-a312-76113d3cb3bc" providerId="AD" clId="Web-{DD71978F-A7EB-4909-A4A9-162BD1D8A17A}" dt="2018-11-11T09:45:58.677" v="90" actId="20577"/>
        <pc:sldMkLst>
          <pc:docMk/>
          <pc:sldMk cId="2482890475" sldId="271"/>
        </pc:sldMkLst>
        <pc:spChg chg="mod">
          <ac:chgData name="David Rausis" userId="S::rausis@un.org::bfa16dd6-0143-4028-a312-76113d3cb3bc" providerId="AD" clId="Web-{DD71978F-A7EB-4909-A4A9-162BD1D8A17A}" dt="2018-11-11T09:45:58.677" v="90" actId="20577"/>
          <ac:spMkLst>
            <pc:docMk/>
            <pc:sldMk cId="2482890475" sldId="271"/>
            <ac:spMk id="3" creationId="{22D709B0-4A95-43D0-A06F-3DF86EF192D5}"/>
          </ac:spMkLst>
        </pc:spChg>
      </pc:sldChg>
      <pc:sldChg chg="modNotes">
        <pc:chgData name="David Rausis" userId="S::rausis@un.org::bfa16dd6-0143-4028-a312-76113d3cb3bc" providerId="AD" clId="Web-{DD71978F-A7EB-4909-A4A9-162BD1D8A17A}" dt="2018-11-11T09:49:04.661" v="95"/>
        <pc:sldMkLst>
          <pc:docMk/>
          <pc:sldMk cId="1288771770" sldId="278"/>
        </pc:sldMkLst>
      </pc:sldChg>
    </pc:docChg>
  </pc:docChgLst>
  <pc:docChgLst>
    <pc:chgData name="David Rausis" userId="bfa16dd6-0143-4028-a312-76113d3cb3bc" providerId="ADAL" clId="{9AF0D2E9-D144-4661-9E67-1777CB17A380}"/>
    <pc:docChg chg="custSel delSld modSld">
      <pc:chgData name="David Rausis" userId="bfa16dd6-0143-4028-a312-76113d3cb3bc" providerId="ADAL" clId="{9AF0D2E9-D144-4661-9E67-1777CB17A380}" dt="2018-11-13T00:50:20.061" v="144" actId="20577"/>
      <pc:docMkLst>
        <pc:docMk/>
      </pc:docMkLst>
      <pc:sldChg chg="modSp">
        <pc:chgData name="David Rausis" userId="bfa16dd6-0143-4028-a312-76113d3cb3bc" providerId="ADAL" clId="{9AF0D2E9-D144-4661-9E67-1777CB17A380}" dt="2018-11-13T00:39:41.316" v="0" actId="20577"/>
        <pc:sldMkLst>
          <pc:docMk/>
          <pc:sldMk cId="0" sldId="258"/>
        </pc:sldMkLst>
        <pc:spChg chg="mod">
          <ac:chgData name="David Rausis" userId="bfa16dd6-0143-4028-a312-76113d3cb3bc" providerId="ADAL" clId="{9AF0D2E9-D144-4661-9E67-1777CB17A380}" dt="2018-11-13T00:39:41.316" v="0" actId="20577"/>
          <ac:spMkLst>
            <pc:docMk/>
            <pc:sldMk cId="0" sldId="258"/>
            <ac:spMk id="2" creationId="{00000000-0000-0000-0000-000000000000}"/>
          </ac:spMkLst>
        </pc:spChg>
      </pc:sldChg>
      <pc:sldChg chg="del">
        <pc:chgData name="David Rausis" userId="bfa16dd6-0143-4028-a312-76113d3cb3bc" providerId="ADAL" clId="{9AF0D2E9-D144-4661-9E67-1777CB17A380}" dt="2018-11-13T00:41:49.460" v="28" actId="2696"/>
        <pc:sldMkLst>
          <pc:docMk/>
          <pc:sldMk cId="0" sldId="265"/>
        </pc:sldMkLst>
      </pc:sldChg>
      <pc:sldChg chg="modSp">
        <pc:chgData name="David Rausis" userId="bfa16dd6-0143-4028-a312-76113d3cb3bc" providerId="ADAL" clId="{9AF0D2E9-D144-4661-9E67-1777CB17A380}" dt="2018-11-13T00:40:54.356" v="27" actId="20577"/>
        <pc:sldMkLst>
          <pc:docMk/>
          <pc:sldMk cId="2482890475" sldId="271"/>
        </pc:sldMkLst>
        <pc:spChg chg="mod">
          <ac:chgData name="David Rausis" userId="bfa16dd6-0143-4028-a312-76113d3cb3bc" providerId="ADAL" clId="{9AF0D2E9-D144-4661-9E67-1777CB17A380}" dt="2018-11-13T00:40:54.356" v="27" actId="20577"/>
          <ac:spMkLst>
            <pc:docMk/>
            <pc:sldMk cId="2482890475" sldId="271"/>
            <ac:spMk id="3" creationId="{22D709B0-4A95-43D0-A06F-3DF86EF192D5}"/>
          </ac:spMkLst>
        </pc:spChg>
      </pc:sldChg>
      <pc:sldChg chg="modSp">
        <pc:chgData name="David Rausis" userId="bfa16dd6-0143-4028-a312-76113d3cb3bc" providerId="ADAL" clId="{9AF0D2E9-D144-4661-9E67-1777CB17A380}" dt="2018-11-13T00:50:20.061" v="144" actId="20577"/>
        <pc:sldMkLst>
          <pc:docMk/>
          <pc:sldMk cId="2733031382" sldId="273"/>
        </pc:sldMkLst>
        <pc:spChg chg="mod">
          <ac:chgData name="David Rausis" userId="bfa16dd6-0143-4028-a312-76113d3cb3bc" providerId="ADAL" clId="{9AF0D2E9-D144-4661-9E67-1777CB17A380}" dt="2018-11-13T00:50:20.061" v="144" actId="20577"/>
          <ac:spMkLst>
            <pc:docMk/>
            <pc:sldMk cId="2733031382" sldId="273"/>
            <ac:spMk id="3" creationId="{92E4325C-7C98-485B-AA21-6BE07E265B96}"/>
          </ac:spMkLst>
        </pc:spChg>
      </pc:sldChg>
      <pc:sldChg chg="del">
        <pc:chgData name="David Rausis" userId="bfa16dd6-0143-4028-a312-76113d3cb3bc" providerId="ADAL" clId="{9AF0D2E9-D144-4661-9E67-1777CB17A380}" dt="2018-11-13T00:41:49.475" v="29" actId="2696"/>
        <pc:sldMkLst>
          <pc:docMk/>
          <pc:sldMk cId="1075232488" sldId="279"/>
        </pc:sldMkLst>
      </pc:sldChg>
      <pc:sldChg chg="del">
        <pc:chgData name="David Rausis" userId="bfa16dd6-0143-4028-a312-76113d3cb3bc" providerId="ADAL" clId="{9AF0D2E9-D144-4661-9E67-1777CB17A380}" dt="2018-11-13T00:41:49.491" v="30" actId="2696"/>
        <pc:sldMkLst>
          <pc:docMk/>
          <pc:sldMk cId="3308872096" sldId="281"/>
        </pc:sldMkLst>
      </pc:sldChg>
      <pc:sldChg chg="del">
        <pc:chgData name="David Rausis" userId="bfa16dd6-0143-4028-a312-76113d3cb3bc" providerId="ADAL" clId="{9AF0D2E9-D144-4661-9E67-1777CB17A380}" dt="2018-11-13T00:41:49.506" v="31" actId="2696"/>
        <pc:sldMkLst>
          <pc:docMk/>
          <pc:sldMk cId="2554351796" sldId="282"/>
        </pc:sldMkLst>
      </pc:sldChg>
      <pc:sldChg chg="modSp">
        <pc:chgData name="David Rausis" userId="bfa16dd6-0143-4028-a312-76113d3cb3bc" providerId="ADAL" clId="{9AF0D2E9-D144-4661-9E67-1777CB17A380}" dt="2018-11-13T00:43:11.912" v="128" actId="20577"/>
        <pc:sldMkLst>
          <pc:docMk/>
          <pc:sldMk cId="3277098539" sldId="283"/>
        </pc:sldMkLst>
        <pc:spChg chg="mod">
          <ac:chgData name="David Rausis" userId="bfa16dd6-0143-4028-a312-76113d3cb3bc" providerId="ADAL" clId="{9AF0D2E9-D144-4661-9E67-1777CB17A380}" dt="2018-11-13T00:43:11.912" v="128" actId="20577"/>
          <ac:spMkLst>
            <pc:docMk/>
            <pc:sldMk cId="3277098539" sldId="283"/>
            <ac:spMk id="3" creationId="{92E4325C-7C98-485B-AA21-6BE07E265B96}"/>
          </ac:spMkLst>
        </pc:spChg>
      </pc:sldChg>
    </pc:docChg>
  </pc:docChgLst>
  <pc:docChgLst>
    <pc:chgData name="David Rausis" userId="S::rausis@un.org::bfa16dd6-0143-4028-a312-76113d3cb3bc" providerId="AD" clId="Web-{7A7F8D8E-F2EE-E1F3-2793-CACF3160AA8E}"/>
    <pc:docChg chg="modSld">
      <pc:chgData name="David Rausis" userId="S::rausis@un.org::bfa16dd6-0143-4028-a312-76113d3cb3bc" providerId="AD" clId="Web-{7A7F8D8E-F2EE-E1F3-2793-CACF3160AA8E}" dt="2018-11-11T06:43:14.447" v="90" actId="20577"/>
      <pc:docMkLst>
        <pc:docMk/>
      </pc:docMkLst>
      <pc:sldChg chg="delSp modSp">
        <pc:chgData name="David Rausis" userId="S::rausis@un.org::bfa16dd6-0143-4028-a312-76113d3cb3bc" providerId="AD" clId="Web-{7A7F8D8E-F2EE-E1F3-2793-CACF3160AA8E}" dt="2018-11-11T06:43:14.432" v="89" actId="20577"/>
        <pc:sldMkLst>
          <pc:docMk/>
          <pc:sldMk cId="2482890475" sldId="271"/>
        </pc:sldMkLst>
        <pc:spChg chg="mod">
          <ac:chgData name="David Rausis" userId="S::rausis@un.org::bfa16dd6-0143-4028-a312-76113d3cb3bc" providerId="AD" clId="Web-{7A7F8D8E-F2EE-E1F3-2793-CACF3160AA8E}" dt="2018-11-11T06:43:14.432" v="89" actId="20577"/>
          <ac:spMkLst>
            <pc:docMk/>
            <pc:sldMk cId="2482890475" sldId="271"/>
            <ac:spMk id="3" creationId="{22D709B0-4A95-43D0-A06F-3DF86EF192D5}"/>
          </ac:spMkLst>
        </pc:spChg>
        <pc:picChg chg="del">
          <ac:chgData name="David Rausis" userId="S::rausis@un.org::bfa16dd6-0143-4028-a312-76113d3cb3bc" providerId="AD" clId="Web-{7A7F8D8E-F2EE-E1F3-2793-CACF3160AA8E}" dt="2018-11-11T06:42:11.494" v="76" actId="20577"/>
          <ac:picMkLst>
            <pc:docMk/>
            <pc:sldMk cId="2482890475" sldId="271"/>
            <ac:picMk id="4" creationId="{0333C5C9-ECB0-4124-831D-84A06845FEEF}"/>
          </ac:picMkLst>
        </pc:picChg>
        <pc:picChg chg="del">
          <ac:chgData name="David Rausis" userId="S::rausis@un.org::bfa16dd6-0143-4028-a312-76113d3cb3bc" providerId="AD" clId="Web-{7A7F8D8E-F2EE-E1F3-2793-CACF3160AA8E}" dt="2018-11-11T06:42:07.010" v="74" actId="20577"/>
          <ac:picMkLst>
            <pc:docMk/>
            <pc:sldMk cId="2482890475" sldId="271"/>
            <ac:picMk id="5" creationId="{5059F53A-79F0-4AC9-BDA7-D88B6799C5CB}"/>
          </ac:picMkLst>
        </pc:picChg>
        <pc:picChg chg="del">
          <ac:chgData name="David Rausis" userId="S::rausis@un.org::bfa16dd6-0143-4028-a312-76113d3cb3bc" providerId="AD" clId="Web-{7A7F8D8E-F2EE-E1F3-2793-CACF3160AA8E}" dt="2018-11-11T06:42:05.447" v="73" actId="20577"/>
          <ac:picMkLst>
            <pc:docMk/>
            <pc:sldMk cId="2482890475" sldId="271"/>
            <ac:picMk id="6" creationId="{BEFA1730-3564-4EED-B091-A475401D9450}"/>
          </ac:picMkLst>
        </pc:picChg>
        <pc:picChg chg="del">
          <ac:chgData name="David Rausis" userId="S::rausis@un.org::bfa16dd6-0143-4028-a312-76113d3cb3bc" providerId="AD" clId="Web-{7A7F8D8E-F2EE-E1F3-2793-CACF3160AA8E}" dt="2018-11-11T06:42:09.432" v="75" actId="20577"/>
          <ac:picMkLst>
            <pc:docMk/>
            <pc:sldMk cId="2482890475" sldId="271"/>
            <ac:picMk id="10" creationId="{719C15D9-D888-4004-BC3B-9C2E35C0D32E}"/>
          </ac:picMkLst>
        </pc:picChg>
        <pc:picChg chg="del">
          <ac:chgData name="David Rausis" userId="S::rausis@un.org::bfa16dd6-0143-4028-a312-76113d3cb3bc" providerId="AD" clId="Web-{7A7F8D8E-F2EE-E1F3-2793-CACF3160AA8E}" dt="2018-11-11T06:42:03.557" v="72" actId="20577"/>
          <ac:picMkLst>
            <pc:docMk/>
            <pc:sldMk cId="2482890475" sldId="271"/>
            <ac:picMk id="11" creationId="{3BAD3F84-19D3-4FC1-B0D0-342E37F5958E}"/>
          </ac:picMkLst>
        </pc:picChg>
      </pc:sldChg>
    </pc:docChg>
  </pc:docChgLst>
  <pc:docChgLst>
    <pc:chgData name="David Rausis" userId="bfa16dd6-0143-4028-a312-76113d3cb3bc" providerId="ADAL" clId="{10C4EB62-B8A1-4CDD-B74F-2B3293101D3A}"/>
    <pc:docChg chg="undo custSel delSld modSld">
      <pc:chgData name="David Rausis" userId="bfa16dd6-0143-4028-a312-76113d3cb3bc" providerId="ADAL" clId="{10C4EB62-B8A1-4CDD-B74F-2B3293101D3A}" dt="2018-11-08T06:45:08.528" v="1337" actId="2696"/>
      <pc:docMkLst>
        <pc:docMk/>
      </pc:docMkLst>
      <pc:sldChg chg="del">
        <pc:chgData name="David Rausis" userId="bfa16dd6-0143-4028-a312-76113d3cb3bc" providerId="ADAL" clId="{10C4EB62-B8A1-4CDD-B74F-2B3293101D3A}" dt="2018-11-08T06:45:08.528" v="1337" actId="2696"/>
        <pc:sldMkLst>
          <pc:docMk/>
          <pc:sldMk cId="1699437129" sldId="272"/>
        </pc:sldMkLst>
      </pc:sldChg>
      <pc:sldChg chg="modNotesTx">
        <pc:chgData name="David Rausis" userId="bfa16dd6-0143-4028-a312-76113d3cb3bc" providerId="ADAL" clId="{10C4EB62-B8A1-4CDD-B74F-2B3293101D3A}" dt="2018-11-08T06:07:20.973" v="219" actId="20577"/>
        <pc:sldMkLst>
          <pc:docMk/>
          <pc:sldMk cId="3111527355" sldId="276"/>
        </pc:sldMkLst>
      </pc:sldChg>
      <pc:sldChg chg="modNotesTx">
        <pc:chgData name="David Rausis" userId="bfa16dd6-0143-4028-a312-76113d3cb3bc" providerId="ADAL" clId="{10C4EB62-B8A1-4CDD-B74F-2B3293101D3A}" dt="2018-11-08T06:13:00.304" v="1050" actId="20577"/>
        <pc:sldMkLst>
          <pc:docMk/>
          <pc:sldMk cId="314055268" sldId="277"/>
        </pc:sldMkLst>
      </pc:sldChg>
      <pc:sldChg chg="modNotesTx">
        <pc:chgData name="David Rausis" userId="bfa16dd6-0143-4028-a312-76113d3cb3bc" providerId="ADAL" clId="{10C4EB62-B8A1-4CDD-B74F-2B3293101D3A}" dt="2018-11-08T06:17:26.958" v="1119" actId="20577"/>
        <pc:sldMkLst>
          <pc:docMk/>
          <pc:sldMk cId="1288771770" sldId="278"/>
        </pc:sldMkLst>
      </pc:sldChg>
      <pc:sldChg chg="modNotesTx">
        <pc:chgData name="David Rausis" userId="bfa16dd6-0143-4028-a312-76113d3cb3bc" providerId="ADAL" clId="{10C4EB62-B8A1-4CDD-B74F-2B3293101D3A}" dt="2018-11-08T06:22:48.669" v="1336" actId="20577"/>
        <pc:sldMkLst>
          <pc:docMk/>
          <pc:sldMk cId="3673496660" sldId="28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2EAC9F-39A3-4688-9883-C81BCF22958B}"/>
              </a:ext>
            </a:extLst>
          </p:cNvPr>
          <p:cNvSpPr>
            <a:spLocks noGrp="1"/>
          </p:cNvSpPr>
          <p:nvPr>
            <p:ph type="hdr" sz="quarter"/>
          </p:nvPr>
        </p:nvSpPr>
        <p:spPr>
          <a:xfrm>
            <a:off x="0" y="1"/>
            <a:ext cx="4301543" cy="341436"/>
          </a:xfrm>
          <a:prstGeom prst="rect">
            <a:avLst/>
          </a:prstGeom>
        </p:spPr>
        <p:txBody>
          <a:bodyPr vert="horz" lIns="170975" tIns="85487" rIns="170975" bIns="85487" rtlCol="0"/>
          <a:lstStyle>
            <a:lvl1pPr algn="l">
              <a:defRPr sz="2200"/>
            </a:lvl1pPr>
          </a:lstStyle>
          <a:p>
            <a:endParaRPr lang="en-US"/>
          </a:p>
        </p:txBody>
      </p:sp>
      <p:sp>
        <p:nvSpPr>
          <p:cNvPr id="3" name="Date Placeholder 2">
            <a:extLst>
              <a:ext uri="{FF2B5EF4-FFF2-40B4-BE49-F238E27FC236}">
                <a16:creationId xmlns:a16="http://schemas.microsoft.com/office/drawing/2014/main" id="{47452A0F-BBC1-4FBC-AA37-3D582506F366}"/>
              </a:ext>
            </a:extLst>
          </p:cNvPr>
          <p:cNvSpPr>
            <a:spLocks noGrp="1"/>
          </p:cNvSpPr>
          <p:nvPr>
            <p:ph type="dt" sz="quarter" idx="1"/>
          </p:nvPr>
        </p:nvSpPr>
        <p:spPr>
          <a:xfrm>
            <a:off x="5622798" y="1"/>
            <a:ext cx="4301543" cy="341436"/>
          </a:xfrm>
          <a:prstGeom prst="rect">
            <a:avLst/>
          </a:prstGeom>
        </p:spPr>
        <p:txBody>
          <a:bodyPr vert="horz" lIns="170975" tIns="85487" rIns="170975" bIns="85487" rtlCol="0"/>
          <a:lstStyle>
            <a:lvl1pPr algn="r">
              <a:defRPr sz="2200"/>
            </a:lvl1pPr>
          </a:lstStyle>
          <a:p>
            <a:fld id="{2850F9D4-493E-458E-8321-72167826DC50}" type="datetimeFigureOut">
              <a:rPr lang="en-US" smtClean="0"/>
              <a:t>13/11/2018</a:t>
            </a:fld>
            <a:endParaRPr lang="en-US"/>
          </a:p>
        </p:txBody>
      </p:sp>
      <p:sp>
        <p:nvSpPr>
          <p:cNvPr id="4" name="Footer Placeholder 3">
            <a:extLst>
              <a:ext uri="{FF2B5EF4-FFF2-40B4-BE49-F238E27FC236}">
                <a16:creationId xmlns:a16="http://schemas.microsoft.com/office/drawing/2014/main" id="{67FE45BD-DD61-495D-A960-8AA018337ED6}"/>
              </a:ext>
            </a:extLst>
          </p:cNvPr>
          <p:cNvSpPr>
            <a:spLocks noGrp="1"/>
          </p:cNvSpPr>
          <p:nvPr>
            <p:ph type="ftr" sz="quarter" idx="2"/>
          </p:nvPr>
        </p:nvSpPr>
        <p:spPr>
          <a:xfrm>
            <a:off x="0" y="6456241"/>
            <a:ext cx="4301543" cy="341436"/>
          </a:xfrm>
          <a:prstGeom prst="rect">
            <a:avLst/>
          </a:prstGeom>
        </p:spPr>
        <p:txBody>
          <a:bodyPr vert="horz" lIns="170975" tIns="85487" rIns="170975" bIns="85487" rtlCol="0" anchor="b"/>
          <a:lstStyle>
            <a:lvl1pPr algn="l">
              <a:defRPr sz="2200"/>
            </a:lvl1pPr>
          </a:lstStyle>
          <a:p>
            <a:endParaRPr lang="en-US"/>
          </a:p>
        </p:txBody>
      </p:sp>
      <p:sp>
        <p:nvSpPr>
          <p:cNvPr id="5" name="Slide Number Placeholder 4">
            <a:extLst>
              <a:ext uri="{FF2B5EF4-FFF2-40B4-BE49-F238E27FC236}">
                <a16:creationId xmlns:a16="http://schemas.microsoft.com/office/drawing/2014/main" id="{007A1963-6FA3-4399-9FDC-49BF0AFACB60}"/>
              </a:ext>
            </a:extLst>
          </p:cNvPr>
          <p:cNvSpPr>
            <a:spLocks noGrp="1"/>
          </p:cNvSpPr>
          <p:nvPr>
            <p:ph type="sldNum" sz="quarter" idx="3"/>
          </p:nvPr>
        </p:nvSpPr>
        <p:spPr>
          <a:xfrm>
            <a:off x="5622798" y="6456241"/>
            <a:ext cx="4301543" cy="341436"/>
          </a:xfrm>
          <a:prstGeom prst="rect">
            <a:avLst/>
          </a:prstGeom>
        </p:spPr>
        <p:txBody>
          <a:bodyPr vert="horz" lIns="170975" tIns="85487" rIns="170975" bIns="85487" rtlCol="0" anchor="b"/>
          <a:lstStyle>
            <a:lvl1pPr algn="r">
              <a:defRPr sz="2200"/>
            </a:lvl1pPr>
          </a:lstStyle>
          <a:p>
            <a:fld id="{C69EAF3A-9651-4C86-9FD2-1A96C650F758}" type="slidenum">
              <a:rPr lang="en-US" smtClean="0"/>
              <a:t>‹#›</a:t>
            </a:fld>
            <a:endParaRPr lang="en-US"/>
          </a:p>
        </p:txBody>
      </p:sp>
    </p:spTree>
    <p:extLst>
      <p:ext uri="{BB962C8B-B14F-4D97-AF65-F5344CB8AC3E}">
        <p14:creationId xmlns:p14="http://schemas.microsoft.com/office/powerpoint/2010/main" val="3393194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1489901"/>
          </a:xfrm>
          <a:prstGeom prst="rect">
            <a:avLst/>
          </a:prstGeom>
        </p:spPr>
        <p:txBody>
          <a:bodyPr vert="horz" lIns="170975" tIns="85487" rIns="170975" bIns="85487" rtlCol="0"/>
          <a:lstStyle>
            <a:lvl1pPr algn="l" fontAlgn="auto">
              <a:spcBef>
                <a:spcPts val="0"/>
              </a:spcBef>
              <a:spcAft>
                <a:spcPts val="0"/>
              </a:spcAft>
              <a:defRPr sz="2200">
                <a:latin typeface="+mn-lt"/>
                <a:cs typeface="+mn-cs"/>
              </a:defRPr>
            </a:lvl1pPr>
          </a:lstStyle>
          <a:p>
            <a:pPr>
              <a:defRPr/>
            </a:pPr>
            <a:endParaRPr lang="en-US"/>
          </a:p>
        </p:txBody>
      </p:sp>
      <p:sp>
        <p:nvSpPr>
          <p:cNvPr id="3" name="Date Placeholder 2"/>
          <p:cNvSpPr>
            <a:spLocks noGrp="1"/>
          </p:cNvSpPr>
          <p:nvPr>
            <p:ph type="dt" idx="1"/>
          </p:nvPr>
        </p:nvSpPr>
        <p:spPr>
          <a:xfrm>
            <a:off x="5622798" y="0"/>
            <a:ext cx="4301543" cy="1489901"/>
          </a:xfrm>
          <a:prstGeom prst="rect">
            <a:avLst/>
          </a:prstGeom>
        </p:spPr>
        <p:txBody>
          <a:bodyPr vert="horz" lIns="170975" tIns="85487" rIns="170975" bIns="85487" rtlCol="0"/>
          <a:lstStyle>
            <a:lvl1pPr algn="r" fontAlgn="auto">
              <a:spcBef>
                <a:spcPts val="0"/>
              </a:spcBef>
              <a:spcAft>
                <a:spcPts val="0"/>
              </a:spcAft>
              <a:defRPr sz="2200" smtClean="0">
                <a:latin typeface="+mn-lt"/>
                <a:cs typeface="+mn-cs"/>
              </a:defRPr>
            </a:lvl1pPr>
          </a:lstStyle>
          <a:p>
            <a:pPr>
              <a:defRPr/>
            </a:pPr>
            <a:fld id="{0B6F4FB3-441E-4590-8097-5D058CE0775B}" type="datetimeFigureOut">
              <a:rPr lang="en-US"/>
              <a:pPr>
                <a:defRPr/>
              </a:pPr>
              <a:t>13/11/2018</a:t>
            </a:fld>
            <a:endParaRPr lang="en-US"/>
          </a:p>
        </p:txBody>
      </p:sp>
      <p:sp>
        <p:nvSpPr>
          <p:cNvPr id="4" name="Slide Image Placeholder 3"/>
          <p:cNvSpPr>
            <a:spLocks noGrp="1" noRot="1" noChangeAspect="1"/>
          </p:cNvSpPr>
          <p:nvPr>
            <p:ph type="sldImg" idx="2"/>
          </p:nvPr>
        </p:nvSpPr>
        <p:spPr>
          <a:xfrm>
            <a:off x="-2486025" y="2235200"/>
            <a:ext cx="14898688" cy="11174413"/>
          </a:xfrm>
          <a:prstGeom prst="rect">
            <a:avLst/>
          </a:prstGeom>
          <a:noFill/>
          <a:ln w="12700">
            <a:solidFill>
              <a:prstClr val="black"/>
            </a:solidFill>
          </a:ln>
        </p:spPr>
        <p:txBody>
          <a:bodyPr vert="horz" lIns="170975" tIns="85487" rIns="170975" bIns="85487" rtlCol="0" anchor="ctr"/>
          <a:lstStyle/>
          <a:p>
            <a:pPr lvl="0"/>
            <a:endParaRPr lang="en-US" noProof="0"/>
          </a:p>
        </p:txBody>
      </p:sp>
      <p:sp>
        <p:nvSpPr>
          <p:cNvPr id="5" name="Notes Placeholder 4"/>
          <p:cNvSpPr>
            <a:spLocks noGrp="1"/>
          </p:cNvSpPr>
          <p:nvPr>
            <p:ph type="body" sz="quarter" idx="3"/>
          </p:nvPr>
        </p:nvSpPr>
        <p:spPr>
          <a:xfrm>
            <a:off x="992664" y="14154063"/>
            <a:ext cx="7941310" cy="13409112"/>
          </a:xfrm>
          <a:prstGeom prst="rect">
            <a:avLst/>
          </a:prstGeom>
        </p:spPr>
        <p:txBody>
          <a:bodyPr vert="horz" lIns="170975" tIns="85487" rIns="170975" bIns="85487" rtlCol="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28302955"/>
            <a:ext cx="4301543" cy="1489901"/>
          </a:xfrm>
          <a:prstGeom prst="rect">
            <a:avLst/>
          </a:prstGeom>
        </p:spPr>
        <p:txBody>
          <a:bodyPr vert="horz" lIns="170975" tIns="85487" rIns="170975" bIns="85487" rtlCol="0" anchor="b"/>
          <a:lstStyle>
            <a:lvl1pPr algn="l" fontAlgn="auto">
              <a:spcBef>
                <a:spcPts val="0"/>
              </a:spcBef>
              <a:spcAft>
                <a:spcPts val="0"/>
              </a:spcAft>
              <a:defRPr sz="2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622798" y="28302955"/>
            <a:ext cx="4301543" cy="1489901"/>
          </a:xfrm>
          <a:prstGeom prst="rect">
            <a:avLst/>
          </a:prstGeom>
        </p:spPr>
        <p:txBody>
          <a:bodyPr vert="horz" lIns="170975" tIns="85487" rIns="170975" bIns="85487" rtlCol="0" anchor="b"/>
          <a:lstStyle>
            <a:lvl1pPr algn="r" fontAlgn="auto">
              <a:spcBef>
                <a:spcPts val="0"/>
              </a:spcBef>
              <a:spcAft>
                <a:spcPts val="0"/>
              </a:spcAft>
              <a:defRPr sz="2200" smtClean="0">
                <a:latin typeface="+mn-lt"/>
                <a:cs typeface="+mn-cs"/>
              </a:defRPr>
            </a:lvl1pPr>
          </a:lstStyle>
          <a:p>
            <a:pPr>
              <a:defRPr/>
            </a:pPr>
            <a:fld id="{EC695C83-EAD4-457A-9BC6-232326E8E2D4}" type="slidenum">
              <a:rPr lang="en-US"/>
              <a:pPr>
                <a:defRPr/>
              </a:pPr>
              <a:t>‹#›</a:t>
            </a:fld>
            <a:endParaRPr lang="en-US"/>
          </a:p>
        </p:txBody>
      </p:sp>
    </p:spTree>
    <p:extLst>
      <p:ext uri="{BB962C8B-B14F-4D97-AF65-F5344CB8AC3E}">
        <p14:creationId xmlns:p14="http://schemas.microsoft.com/office/powerpoint/2010/main" val="2629431714"/>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4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C4A457-ACF2-4A25-B5DD-BF244A8B6422}" type="slidenum">
              <a:rPr lang="en-US">
                <a:cs typeface="Arial" charset="0"/>
              </a:rPr>
              <a:pPr fontAlgn="base">
                <a:spcBef>
                  <a:spcPct val="0"/>
                </a:spcBef>
                <a:spcAft>
                  <a:spcPct val="0"/>
                </a:spcAft>
              </a:pPr>
              <a:t>1</a:t>
            </a:fld>
            <a:endParaRPr lang="en-US">
              <a:cs typeface="Arial" charset="0"/>
            </a:endParaRPr>
          </a:p>
        </p:txBody>
      </p:sp>
    </p:spTree>
    <p:extLst>
      <p:ext uri="{BB962C8B-B14F-4D97-AF65-F5344CB8AC3E}">
        <p14:creationId xmlns:p14="http://schemas.microsoft.com/office/powerpoint/2010/main" val="2459385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54873">
              <a:defRPr/>
            </a:pPr>
            <a:r>
              <a:rPr lang="en-US" dirty="0"/>
              <a:t>Number of countries that set targets emboldened</a:t>
            </a:r>
          </a:p>
          <a:p>
            <a:pPr defTabSz="854873">
              <a:defRPr/>
            </a:pPr>
            <a:endParaRPr lang="en-US" dirty="0"/>
          </a:p>
          <a:p>
            <a:r>
              <a:rPr lang="en-US" dirty="0"/>
              <a:t>Slightly less countries set targets for goal 3. Could be because goal 3 is heavily influenced by whether countries are successful with goal 1 and 2.</a:t>
            </a:r>
          </a:p>
        </p:txBody>
      </p:sp>
      <p:sp>
        <p:nvSpPr>
          <p:cNvPr id="4" name="Slide Number Placeholder 3"/>
          <p:cNvSpPr>
            <a:spLocks noGrp="1"/>
          </p:cNvSpPr>
          <p:nvPr>
            <p:ph type="sldNum" sz="quarter" idx="10"/>
          </p:nvPr>
        </p:nvSpPr>
        <p:spPr/>
        <p:txBody>
          <a:bodyPr/>
          <a:lstStyle/>
          <a:p>
            <a:pPr>
              <a:defRPr/>
            </a:pPr>
            <a:fld id="{EC695C83-EAD4-457A-9BC6-232326E8E2D4}" type="slidenum">
              <a:rPr lang="en-US" smtClean="0"/>
              <a:pPr>
                <a:defRPr/>
              </a:pPr>
              <a:t>10</a:t>
            </a:fld>
            <a:endParaRPr lang="en-US"/>
          </a:p>
        </p:txBody>
      </p:sp>
    </p:spTree>
    <p:extLst>
      <p:ext uri="{BB962C8B-B14F-4D97-AF65-F5344CB8AC3E}">
        <p14:creationId xmlns:p14="http://schemas.microsoft.com/office/powerpoint/2010/main" val="2024692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695C83-EAD4-457A-9BC6-232326E8E2D4}" type="slidenum">
              <a:rPr lang="en-US" smtClean="0"/>
              <a:pPr>
                <a:defRPr/>
              </a:pPr>
              <a:t>11</a:t>
            </a:fld>
            <a:endParaRPr lang="en-US"/>
          </a:p>
        </p:txBody>
      </p:sp>
    </p:spTree>
    <p:extLst>
      <p:ext uri="{BB962C8B-B14F-4D97-AF65-F5344CB8AC3E}">
        <p14:creationId xmlns:p14="http://schemas.microsoft.com/office/powerpoint/2010/main" val="939589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38 countries with coordination mechanisms</a:t>
            </a:r>
          </a:p>
          <a:p>
            <a:r>
              <a:rPr lang="en-US" dirty="0"/>
              <a:t>Workshops?</a:t>
            </a:r>
          </a:p>
          <a:p>
            <a:r>
              <a:rPr lang="en-US" dirty="0"/>
              <a:t>It would be good if we could get a few countries to pilot the questionnaire</a:t>
            </a:r>
          </a:p>
        </p:txBody>
      </p:sp>
      <p:sp>
        <p:nvSpPr>
          <p:cNvPr id="4" name="Slide Number Placeholder 3"/>
          <p:cNvSpPr>
            <a:spLocks noGrp="1"/>
          </p:cNvSpPr>
          <p:nvPr>
            <p:ph type="sldNum" sz="quarter" idx="10"/>
          </p:nvPr>
        </p:nvSpPr>
        <p:spPr/>
        <p:txBody>
          <a:bodyPr/>
          <a:lstStyle/>
          <a:p>
            <a:pPr>
              <a:defRPr/>
            </a:pPr>
            <a:fld id="{EC695C83-EAD4-457A-9BC6-232326E8E2D4}" type="slidenum">
              <a:rPr lang="en-US" smtClean="0"/>
              <a:pPr>
                <a:defRPr/>
              </a:pPr>
              <a:t>12</a:t>
            </a:fld>
            <a:endParaRPr lang="en-US"/>
          </a:p>
        </p:txBody>
      </p:sp>
    </p:spTree>
    <p:extLst>
      <p:ext uri="{BB962C8B-B14F-4D97-AF65-F5344CB8AC3E}">
        <p14:creationId xmlns:p14="http://schemas.microsoft.com/office/powerpoint/2010/main" val="991446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AD9024-F488-4051-A13B-FC0E3E44EC89}" type="slidenum">
              <a:rPr lang="en-US">
                <a:cs typeface="Arial" charset="0"/>
              </a:rPr>
              <a:pPr fontAlgn="base">
                <a:spcBef>
                  <a:spcPct val="0"/>
                </a:spcBef>
                <a:spcAft>
                  <a:spcPct val="0"/>
                </a:spcAft>
              </a:pPr>
              <a:t>13</a:t>
            </a:fld>
            <a:endParaRPr lang="en-US">
              <a:cs typeface="Arial" charset="0"/>
            </a:endParaRPr>
          </a:p>
        </p:txBody>
      </p:sp>
    </p:spTree>
    <p:extLst>
      <p:ext uri="{BB962C8B-B14F-4D97-AF65-F5344CB8AC3E}">
        <p14:creationId xmlns:p14="http://schemas.microsoft.com/office/powerpoint/2010/main" val="219114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54873" fontAlgn="auto">
              <a:spcBef>
                <a:spcPts val="0"/>
              </a:spcBef>
              <a:spcAft>
                <a:spcPts val="0"/>
              </a:spcAft>
              <a:defRPr/>
            </a:pPr>
            <a:r>
              <a:rPr lang="en-US" dirty="0"/>
              <a:t>Unfortunately, many countries in Asia and the Pacific do not have universal and responsive CRVS systems hampering inclusive and sustainable development in the region and progress towards achieving internationally agreed development goals such as the SDGs. </a:t>
            </a:r>
          </a:p>
          <a:p>
            <a:pPr defTabSz="854873" fontAlgn="auto">
              <a:spcBef>
                <a:spcPts val="0"/>
              </a:spcBef>
              <a:spcAft>
                <a:spcPts val="0"/>
              </a:spcAft>
              <a:defRPr/>
            </a:pPr>
            <a:endParaRPr lang="en-US" dirty="0"/>
          </a:p>
          <a:p>
            <a:pPr defTabSz="854873" fontAlgn="auto">
              <a:spcBef>
                <a:spcPts val="0"/>
              </a:spcBef>
              <a:spcAft>
                <a:spcPts val="0"/>
              </a:spcAft>
              <a:defRPr/>
            </a:pPr>
            <a:r>
              <a:rPr lang="en-US" dirty="0"/>
              <a:t>In response, governments and development partners in the region have come together to concentrate and accelerating efforts to improve CRVS systems in the region. This work culminated into the Ministerial Conference on CRVS in Asia and the Pacific, held in November 2014 in Bangkok, Thailand.</a:t>
            </a:r>
            <a:endParaRPr lang="en-US" b="1" dirty="0"/>
          </a:p>
          <a:p>
            <a:pPr defTabSz="854873" fontAlgn="auto">
              <a:spcBef>
                <a:spcPts val="0"/>
              </a:spcBef>
              <a:spcAft>
                <a:spcPts val="0"/>
              </a:spcAft>
              <a:defRPr/>
            </a:pPr>
            <a:endParaRPr lang="en-US" dirty="0"/>
          </a:p>
          <a:p>
            <a:pPr defTabSz="854873" fontAlgn="auto">
              <a:spcBef>
                <a:spcPts val="0"/>
              </a:spcBef>
              <a:spcAft>
                <a:spcPts val="0"/>
              </a:spcAft>
              <a:defRPr/>
            </a:pPr>
            <a:r>
              <a:rPr lang="en-US" dirty="0"/>
              <a:t>During this Ministerial Conference, governments in this region:</a:t>
            </a:r>
          </a:p>
          <a:p>
            <a:pPr defTabSz="854873" fontAlgn="auto">
              <a:spcBef>
                <a:spcPts val="0"/>
              </a:spcBef>
              <a:spcAft>
                <a:spcPts val="0"/>
              </a:spcAft>
              <a:defRPr/>
            </a:pPr>
            <a:endParaRPr lang="en-US" dirty="0"/>
          </a:p>
          <a:p>
            <a:pPr defTabSz="854873" fontAlgn="auto">
              <a:spcBef>
                <a:spcPts val="0"/>
              </a:spcBef>
              <a:spcAft>
                <a:spcPts val="0"/>
              </a:spcAft>
              <a:defRPr/>
            </a:pPr>
            <a:r>
              <a:rPr lang="en-US" dirty="0"/>
              <a:t>- Shared a vision that: “By 2024, all people in Asia and the Pacific benefit from universal and responsive CRVS systems that facilitate the realization of their rights and support good governance, health and development” [Same as presentation text]</a:t>
            </a:r>
          </a:p>
        </p:txBody>
      </p:sp>
      <p:sp>
        <p:nvSpPr>
          <p:cNvPr id="4" name="Slide Number Placeholder 3"/>
          <p:cNvSpPr>
            <a:spLocks noGrp="1"/>
          </p:cNvSpPr>
          <p:nvPr>
            <p:ph type="sldNum" sz="quarter" idx="10"/>
          </p:nvPr>
        </p:nvSpPr>
        <p:spPr/>
        <p:txBody>
          <a:bodyPr/>
          <a:lstStyle/>
          <a:p>
            <a:fld id="{506F7BF4-7E20-5B4D-83B0-157555368A9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548458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54873" fontAlgn="auto">
              <a:spcBef>
                <a:spcPts val="0"/>
              </a:spcBef>
              <a:spcAft>
                <a:spcPts val="0"/>
              </a:spcAft>
              <a:defRPr/>
            </a:pPr>
            <a:r>
              <a:rPr lang="en-US" dirty="0"/>
              <a:t>To achieve this vision, governments committed to improving their national CRVS systems by :</a:t>
            </a:r>
          </a:p>
          <a:p>
            <a:pPr defTabSz="854873" fontAlgn="auto">
              <a:spcBef>
                <a:spcPts val="0"/>
              </a:spcBef>
              <a:spcAft>
                <a:spcPts val="0"/>
              </a:spcAft>
              <a:defRPr/>
            </a:pPr>
            <a:endParaRPr lang="en-US" dirty="0"/>
          </a:p>
          <a:p>
            <a:pPr marL="320577" indent="-320577" defTabSz="854873" fontAlgn="auto">
              <a:spcBef>
                <a:spcPts val="0"/>
              </a:spcBef>
              <a:spcAft>
                <a:spcPts val="0"/>
              </a:spcAft>
              <a:buFontTx/>
              <a:buChar char="-"/>
              <a:defRPr/>
            </a:pPr>
            <a:r>
              <a:rPr lang="en-US" dirty="0"/>
              <a:t>Proclaiming the Asian and Pacific CRVS Decade, 2015-2024 as a timeframe to accelerate efforts and achieve this vision</a:t>
            </a:r>
          </a:p>
          <a:p>
            <a:pPr marL="320577" indent="-320577" defTabSz="854873" fontAlgn="auto">
              <a:spcBef>
                <a:spcPts val="0"/>
              </a:spcBef>
              <a:spcAft>
                <a:spcPts val="0"/>
              </a:spcAft>
              <a:buFontTx/>
              <a:buChar char="-"/>
              <a:defRPr/>
            </a:pPr>
            <a:r>
              <a:rPr lang="en-US" dirty="0"/>
              <a:t>Developing the Regional Action Framework to support the improvement of civil registration and vital statistics (CRVS) systems. </a:t>
            </a:r>
          </a:p>
          <a:p>
            <a:pPr marL="320577" indent="-320577" defTabSz="854873" fontAlgn="auto">
              <a:spcBef>
                <a:spcPts val="0"/>
              </a:spcBef>
              <a:spcAft>
                <a:spcPts val="0"/>
              </a:spcAft>
              <a:buFontTx/>
              <a:buChar char="-"/>
              <a:defRPr/>
            </a:pPr>
            <a:r>
              <a:rPr lang="en-US" dirty="0"/>
              <a:t>The Regional Action Framework serves as a catalyst for Governments and development partners to focus and accelerate their efforts to realize the shared vision.</a:t>
            </a:r>
          </a:p>
          <a:p>
            <a:pPr marL="320577" indent="-320577" defTabSz="854873" fontAlgn="auto">
              <a:spcBef>
                <a:spcPts val="0"/>
              </a:spcBef>
              <a:spcAft>
                <a:spcPts val="0"/>
              </a:spcAft>
              <a:buFontTx/>
              <a:buChar char="-"/>
              <a:defRPr/>
            </a:pPr>
            <a:r>
              <a:rPr lang="en-US" dirty="0"/>
              <a:t>Specifically, it contains:</a:t>
            </a:r>
          </a:p>
          <a:p>
            <a:pPr marL="1175450" lvl="1" indent="-320577">
              <a:buFontTx/>
              <a:buChar char="-"/>
            </a:pPr>
            <a:r>
              <a:rPr lang="en-US" dirty="0"/>
              <a:t>3 goals including universal civil registration and legal documentation as well as accurate, complete and timely vital statistics. </a:t>
            </a:r>
          </a:p>
          <a:p>
            <a:pPr marL="1175450" lvl="1" indent="-320577">
              <a:buFontTx/>
              <a:buChar char="-"/>
            </a:pPr>
            <a:r>
              <a:rPr lang="en-US" dirty="0"/>
              <a:t>15 targets set by the countries to reflect the national context and aspirations.</a:t>
            </a:r>
          </a:p>
          <a:p>
            <a:pPr marL="1175450" lvl="1" indent="-320577">
              <a:buFontTx/>
              <a:buChar char="-"/>
            </a:pPr>
            <a:r>
              <a:rPr lang="en-US" dirty="0"/>
              <a:t>7 action areas to guide the concerted efforts by all relevant stakeholders.</a:t>
            </a:r>
          </a:p>
          <a:p>
            <a:pPr marL="1175450" lvl="1" indent="-320577">
              <a:buFontTx/>
              <a:buChar char="-"/>
            </a:pPr>
            <a:r>
              <a:rPr lang="en-US" dirty="0"/>
              <a:t>8 implementation steps to required to implement the RAF.</a:t>
            </a:r>
          </a:p>
          <a:p>
            <a:pPr marL="320577" indent="-320577" defTabSz="854873" fontAlgn="auto">
              <a:spcBef>
                <a:spcPts val="0"/>
              </a:spcBef>
              <a:spcAft>
                <a:spcPts val="0"/>
              </a:spcAft>
              <a:buFontTx/>
              <a:buChar char="-"/>
              <a:defRPr/>
            </a:pPr>
            <a:endParaRPr lang="en-US" dirty="0"/>
          </a:p>
        </p:txBody>
      </p:sp>
      <p:sp>
        <p:nvSpPr>
          <p:cNvPr id="4" name="Slide Number Placeholder 3"/>
          <p:cNvSpPr>
            <a:spLocks noGrp="1"/>
          </p:cNvSpPr>
          <p:nvPr>
            <p:ph type="sldNum" sz="quarter" idx="10"/>
          </p:nvPr>
        </p:nvSpPr>
        <p:spPr/>
        <p:txBody>
          <a:bodyPr/>
          <a:lstStyle/>
          <a:p>
            <a:fld id="{506F7BF4-7E20-5B4D-83B0-157555368A9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969513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goals recognize core human rights principles of progressive realization, non-regression, non-discrimination and equity, which apply to all countries and areas.</a:t>
            </a:r>
          </a:p>
          <a:p>
            <a:endParaRPr lang="en-US" dirty="0"/>
          </a:p>
          <a:p>
            <a:r>
              <a:rPr lang="en-US" dirty="0"/>
              <a:t>Goal 1 is an expression of the internationally accepted principle of the universal coverage of civil registration, including birth registration. The CRVS system should register all vital events occurring in the territory and jurisdiction of the country or area, including among hard-to-reach and marginalized populations, regardless of citizenship status.</a:t>
            </a:r>
          </a:p>
          <a:p>
            <a:endParaRPr lang="en-US" dirty="0"/>
          </a:p>
          <a:p>
            <a:r>
              <a:rPr lang="en-US" sz="2200" dirty="0"/>
              <a:t>Goal 2 reflects that CRVS systems provide legal documentation of civil registration to individuals and families for legal and administrative purposes. Legal documentation, including notably birth certificates, is strongly linked with a broad range of rights and activities, in particular legal identity. This goal addresses the distinction between the civil registration of a vital event and the possession of formal proof that it took place, in the form of legal documentation.</a:t>
            </a:r>
          </a:p>
          <a:p>
            <a:endParaRPr lang="en-US" sz="2200" dirty="0"/>
          </a:p>
          <a:p>
            <a:r>
              <a:rPr lang="en-US" sz="2200" dirty="0"/>
              <a:t>Goal 3 highlights the critical importance of civil registration being linked to the production and quality assurance of vital statistics on the occurrence and characteristics of vital events.</a:t>
            </a:r>
            <a:endParaRPr lang="en-US" dirty="0"/>
          </a:p>
          <a:p>
            <a:endParaRPr lang="en-US" dirty="0"/>
          </a:p>
          <a:p>
            <a:endParaRPr lang="en-US" dirty="0"/>
          </a:p>
          <a:p>
            <a:r>
              <a:rPr lang="en-US" dirty="0"/>
              <a:t>https://www.getinthepicture.org/regional-action-framework</a:t>
            </a:r>
          </a:p>
          <a:p>
            <a:endParaRPr lang="en-US" dirty="0"/>
          </a:p>
        </p:txBody>
      </p:sp>
      <p:sp>
        <p:nvSpPr>
          <p:cNvPr id="4" name="Slide Number Placeholder 3"/>
          <p:cNvSpPr>
            <a:spLocks noGrp="1"/>
          </p:cNvSpPr>
          <p:nvPr>
            <p:ph type="sldNum" sz="quarter" idx="10"/>
          </p:nvPr>
        </p:nvSpPr>
        <p:spPr/>
        <p:txBody>
          <a:bodyPr/>
          <a:lstStyle/>
          <a:p>
            <a:fld id="{506F7BF4-7E20-5B4D-83B0-157555368A95}" type="slidenum">
              <a:rPr lang="en-US" smtClean="0"/>
              <a:pPr/>
              <a:t>4</a:t>
            </a:fld>
            <a:endParaRPr lang="en-US"/>
          </a:p>
        </p:txBody>
      </p:sp>
    </p:spTree>
    <p:extLst>
      <p:ext uri="{BB962C8B-B14F-4D97-AF65-F5344CB8AC3E}">
        <p14:creationId xmlns:p14="http://schemas.microsoft.com/office/powerpoint/2010/main" val="361658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t>The action areas serve as a basis for Governments and development partners to focus and organize efforts towards developing, implementing and supporting comprehensive </a:t>
            </a:r>
            <a:r>
              <a:rPr lang="en-US" sz="2200" dirty="0" err="1"/>
              <a:t>multisectoral</a:t>
            </a:r>
            <a:r>
              <a:rPr lang="en-US" sz="2200" dirty="0"/>
              <a:t> national CRVS strategies, including delineating the responsibilities of involved stakeholders. </a:t>
            </a:r>
          </a:p>
          <a:p>
            <a:endParaRPr lang="en-US" dirty="0"/>
          </a:p>
          <a:p>
            <a:r>
              <a:rPr lang="en-US" sz="2200" b="1" dirty="0">
                <a:solidFill>
                  <a:schemeClr val="dk1"/>
                </a:solidFill>
                <a:latin typeface="Arial" panose="020B0604020202020204" pitchFamily="34" charset="0"/>
                <a:cs typeface="Arial" panose="020B0604020202020204" pitchFamily="34" charset="0"/>
              </a:rPr>
              <a:t>Political Commitment </a:t>
            </a:r>
            <a:r>
              <a:rPr lang="en-US" sz="2200" dirty="0">
                <a:solidFill>
                  <a:schemeClr val="dk1"/>
                </a:solidFill>
                <a:latin typeface="Arial" panose="020B0604020202020204" pitchFamily="34" charset="0"/>
                <a:cs typeface="Arial" panose="020B0604020202020204" pitchFamily="34" charset="0"/>
              </a:rPr>
              <a:t>e.g., </a:t>
            </a:r>
            <a:r>
              <a:rPr lang="en-US" sz="2200" dirty="0"/>
              <a:t>Issuing a high-level declaration on the importance of CRVS for all individuals</a:t>
            </a:r>
            <a:endParaRPr lang="en-US" sz="2200" dirty="0">
              <a:solidFill>
                <a:schemeClr val="dk1"/>
              </a:solidFill>
              <a:latin typeface="Arial" panose="020B0604020202020204" pitchFamily="34" charset="0"/>
              <a:cs typeface="Arial" panose="020B0604020202020204" pitchFamily="34" charset="0"/>
            </a:endParaRPr>
          </a:p>
          <a:p>
            <a:r>
              <a:rPr lang="en-US" sz="2200" b="1" dirty="0">
                <a:solidFill>
                  <a:schemeClr val="dk1"/>
                </a:solidFill>
                <a:latin typeface="Arial" panose="020B0604020202020204" pitchFamily="34" charset="0"/>
                <a:cs typeface="Arial" panose="020B0604020202020204" pitchFamily="34" charset="0"/>
              </a:rPr>
              <a:t>Public engagement, participation and generating demand </a:t>
            </a:r>
            <a:r>
              <a:rPr lang="en-US" sz="2200" dirty="0">
                <a:solidFill>
                  <a:schemeClr val="dk1"/>
                </a:solidFill>
                <a:latin typeface="Arial" panose="020B0604020202020204" pitchFamily="34" charset="0"/>
                <a:cs typeface="Arial" panose="020B0604020202020204" pitchFamily="34" charset="0"/>
              </a:rPr>
              <a:t>e.g., </a:t>
            </a:r>
            <a:r>
              <a:rPr lang="en-US" sz="2200" dirty="0"/>
              <a:t>Undertaking national campaigns or drives to encourage individuals and families to declare and register vital events</a:t>
            </a:r>
            <a:endParaRPr lang="en-US" sz="2200" dirty="0">
              <a:solidFill>
                <a:schemeClr val="dk1"/>
              </a:solidFill>
              <a:latin typeface="Arial" panose="020B0604020202020204" pitchFamily="34" charset="0"/>
              <a:cs typeface="Arial" panose="020B0604020202020204" pitchFamily="34" charset="0"/>
            </a:endParaRPr>
          </a:p>
          <a:p>
            <a:pPr defTabSz="854873">
              <a:defRPr/>
            </a:pPr>
            <a:r>
              <a:rPr lang="en-US" sz="2200" b="1" dirty="0">
                <a:solidFill>
                  <a:schemeClr val="dk1"/>
                </a:solidFill>
                <a:latin typeface="Arial" panose="020B0604020202020204" pitchFamily="34" charset="0"/>
                <a:cs typeface="Arial" panose="020B0604020202020204" pitchFamily="34" charset="0"/>
              </a:rPr>
              <a:t>Coordination</a:t>
            </a:r>
            <a:r>
              <a:rPr lang="en-US" sz="2200" dirty="0">
                <a:solidFill>
                  <a:schemeClr val="dk1"/>
                </a:solidFill>
                <a:latin typeface="Arial" panose="020B0604020202020204" pitchFamily="34" charset="0"/>
                <a:cs typeface="Arial" panose="020B0604020202020204" pitchFamily="34" charset="0"/>
              </a:rPr>
              <a:t> e.g., </a:t>
            </a:r>
            <a:r>
              <a:rPr lang="en-US" sz="2200" dirty="0"/>
              <a:t>Establishing a representative and functioning </a:t>
            </a:r>
            <a:r>
              <a:rPr lang="en-US" sz="2200" dirty="0" err="1"/>
              <a:t>multisectoral</a:t>
            </a:r>
            <a:r>
              <a:rPr lang="en-US" sz="2200" dirty="0"/>
              <a:t> mechanism responsible for CRVS coordination, such as a national committee or board</a:t>
            </a:r>
            <a:endParaRPr lang="en-US" sz="2200" dirty="0">
              <a:solidFill>
                <a:schemeClr val="dk1"/>
              </a:solidFill>
              <a:latin typeface="Arial" panose="020B0604020202020204" pitchFamily="34" charset="0"/>
              <a:cs typeface="Arial" panose="020B0604020202020204" pitchFamily="34" charset="0"/>
            </a:endParaRPr>
          </a:p>
          <a:p>
            <a:r>
              <a:rPr lang="en-US" sz="2200" b="1" dirty="0">
                <a:solidFill>
                  <a:schemeClr val="dk1"/>
                </a:solidFill>
                <a:latin typeface="Arial" panose="020B0604020202020204" pitchFamily="34" charset="0"/>
                <a:cs typeface="Arial" panose="020B0604020202020204" pitchFamily="34" charset="0"/>
              </a:rPr>
              <a:t>Policies, legislation and implementation of regulations </a:t>
            </a:r>
            <a:r>
              <a:rPr lang="en-US" sz="2200" dirty="0">
                <a:solidFill>
                  <a:schemeClr val="dk1"/>
                </a:solidFill>
                <a:latin typeface="Arial" panose="020B0604020202020204" pitchFamily="34" charset="0"/>
                <a:cs typeface="Arial" panose="020B0604020202020204" pitchFamily="34" charset="0"/>
              </a:rPr>
              <a:t>e.g., </a:t>
            </a:r>
            <a:r>
              <a:rPr lang="en-US" sz="2200" dirty="0"/>
              <a:t>Ensuring uniform implementation of regulations across the jurisdiction</a:t>
            </a:r>
            <a:endParaRPr lang="en-US" sz="2200" dirty="0">
              <a:solidFill>
                <a:schemeClr val="dk1"/>
              </a:solidFill>
              <a:latin typeface="Arial" panose="020B0604020202020204" pitchFamily="34" charset="0"/>
              <a:cs typeface="Arial" panose="020B0604020202020204" pitchFamily="34" charset="0"/>
            </a:endParaRPr>
          </a:p>
          <a:p>
            <a:r>
              <a:rPr lang="en-US" sz="2200" b="1" dirty="0">
                <a:solidFill>
                  <a:schemeClr val="dk1"/>
                </a:solidFill>
                <a:latin typeface="Arial" panose="020B0604020202020204" pitchFamily="34" charset="0"/>
                <a:cs typeface="Arial" panose="020B0604020202020204" pitchFamily="34" charset="0"/>
              </a:rPr>
              <a:t>Infrastructure and resources </a:t>
            </a:r>
            <a:r>
              <a:rPr lang="en-US" sz="2200" dirty="0">
                <a:solidFill>
                  <a:schemeClr val="dk1"/>
                </a:solidFill>
                <a:latin typeface="Arial" panose="020B0604020202020204" pitchFamily="34" charset="0"/>
                <a:cs typeface="Arial" panose="020B0604020202020204" pitchFamily="34" charset="0"/>
              </a:rPr>
              <a:t>e.g., </a:t>
            </a:r>
            <a:r>
              <a:rPr lang="en-US" sz="2200" dirty="0"/>
              <a:t>Allocating adequate national financial resources for the implementation of national comprehensive CRVS strategies</a:t>
            </a:r>
            <a:endParaRPr lang="en-US" sz="2200" dirty="0">
              <a:solidFill>
                <a:schemeClr val="dk1"/>
              </a:solidFill>
              <a:latin typeface="Arial" panose="020B0604020202020204" pitchFamily="34" charset="0"/>
              <a:cs typeface="Arial" panose="020B0604020202020204" pitchFamily="34" charset="0"/>
            </a:endParaRPr>
          </a:p>
          <a:p>
            <a:pPr defTabSz="854873">
              <a:defRPr/>
            </a:pPr>
            <a:r>
              <a:rPr lang="en-US" sz="2200" b="1" dirty="0">
                <a:solidFill>
                  <a:schemeClr val="dk1"/>
                </a:solidFill>
                <a:latin typeface="Arial" panose="020B0604020202020204" pitchFamily="34" charset="0"/>
                <a:cs typeface="Arial" panose="020B0604020202020204" pitchFamily="34" charset="0"/>
              </a:rPr>
              <a:t>Operational procedures, practices and innovations </a:t>
            </a:r>
            <a:r>
              <a:rPr lang="en-US" sz="2200" dirty="0">
                <a:solidFill>
                  <a:schemeClr val="dk1"/>
                </a:solidFill>
                <a:latin typeface="Arial" panose="020B0604020202020204" pitchFamily="34" charset="0"/>
                <a:cs typeface="Arial" panose="020B0604020202020204" pitchFamily="34" charset="0"/>
              </a:rPr>
              <a:t>e.g., </a:t>
            </a:r>
            <a:r>
              <a:rPr lang="en-US" sz="2200" dirty="0"/>
              <a:t>Reviewing and adapting registration forms and procedures to align with international standards for legal and statistical purposes;</a:t>
            </a:r>
            <a:endParaRPr lang="en-US" sz="2200" dirty="0">
              <a:solidFill>
                <a:schemeClr val="dk1"/>
              </a:solidFill>
              <a:latin typeface="Arial" panose="020B0604020202020204" pitchFamily="34" charset="0"/>
              <a:cs typeface="Arial" panose="020B0604020202020204" pitchFamily="34" charset="0"/>
            </a:endParaRPr>
          </a:p>
          <a:p>
            <a:r>
              <a:rPr lang="en-US" sz="2200" b="1" dirty="0">
                <a:solidFill>
                  <a:schemeClr val="dk1"/>
                </a:solidFill>
                <a:latin typeface="Arial" panose="020B0604020202020204" pitchFamily="34" charset="0"/>
                <a:cs typeface="Arial" panose="020B0604020202020204" pitchFamily="34" charset="0"/>
              </a:rPr>
              <a:t>Production, dissemination and use of vital statistics </a:t>
            </a:r>
            <a:r>
              <a:rPr lang="en-US" sz="2200" dirty="0">
                <a:solidFill>
                  <a:schemeClr val="dk1"/>
                </a:solidFill>
                <a:latin typeface="Arial" panose="020B0604020202020204" pitchFamily="34" charset="0"/>
                <a:cs typeface="Arial" panose="020B0604020202020204" pitchFamily="34" charset="0"/>
              </a:rPr>
              <a:t>e.g., </a:t>
            </a:r>
            <a:r>
              <a:rPr lang="en-US" sz="2200" dirty="0"/>
              <a:t>Providing ongoing training for statisticians in the production, dissemination and analysis of vital statistics</a:t>
            </a:r>
            <a:endParaRPr lang="en-US" sz="2200" dirty="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C695C83-EAD4-457A-9BC6-232326E8E2D4}" type="slidenum">
              <a:rPr lang="en-US" smtClean="0"/>
              <a:pPr>
                <a:defRPr/>
              </a:pPr>
              <a:t>5</a:t>
            </a:fld>
            <a:endParaRPr lang="en-US"/>
          </a:p>
        </p:txBody>
      </p:sp>
    </p:spTree>
    <p:extLst>
      <p:ext uri="{BB962C8B-B14F-4D97-AF65-F5344CB8AC3E}">
        <p14:creationId xmlns:p14="http://schemas.microsoft.com/office/powerpoint/2010/main" val="1744772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Setting and achieving these goals and targets requires a step by step approach. The 8 Implementation Steps serves as template and guide for this process. </a:t>
            </a:r>
          </a:p>
          <a:p>
            <a:endParaRPr lang="en-US" dirty="0"/>
          </a:p>
          <a:p>
            <a:r>
              <a:rPr lang="en-US" dirty="0"/>
              <a:t>I would like to take this opportunity to highlight that a well functioning national coordination mechanism and a solid national strategy for improving CRVS is critical to not only implementing the RAF but ensuring that improvements are sustainable and have a broad, long lasting positive impact. </a:t>
            </a:r>
          </a:p>
          <a:p>
            <a:endParaRPr lang="en-US" dirty="0"/>
          </a:p>
          <a:p>
            <a:r>
              <a:rPr lang="en-US" dirty="0"/>
              <a:t>https://www.getinthepicture.org/implementation-steps</a:t>
            </a:r>
          </a:p>
          <a:p>
            <a:endParaRPr lang="en-US" dirty="0"/>
          </a:p>
        </p:txBody>
      </p:sp>
      <p:sp>
        <p:nvSpPr>
          <p:cNvPr id="4" name="Slide Number Placeholder 3"/>
          <p:cNvSpPr>
            <a:spLocks noGrp="1"/>
          </p:cNvSpPr>
          <p:nvPr>
            <p:ph type="sldNum" sz="quarter" idx="10"/>
          </p:nvPr>
        </p:nvSpPr>
        <p:spPr/>
        <p:txBody>
          <a:bodyPr/>
          <a:lstStyle/>
          <a:p>
            <a:fld id="{506F7BF4-7E20-5B4D-83B0-157555368A95}" type="slidenum">
              <a:rPr lang="en-US" smtClean="0"/>
              <a:pPr/>
              <a:t>6</a:t>
            </a:fld>
            <a:endParaRPr lang="en-US"/>
          </a:p>
        </p:txBody>
      </p:sp>
    </p:spTree>
    <p:extLst>
      <p:ext uri="{BB962C8B-B14F-4D97-AF65-F5344CB8AC3E}">
        <p14:creationId xmlns:p14="http://schemas.microsoft.com/office/powerpoint/2010/main" val="1452868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the RAF in quite comprehensive and take significant effort to implement. In order to support countries, there are two main bodies that can help countries in the region achieve the goals and targets as well as the implementation steps.</a:t>
            </a:r>
          </a:p>
          <a:p>
            <a:endParaRPr lang="en-US" dirty="0"/>
          </a:p>
          <a:p>
            <a:r>
              <a:rPr lang="en-US" dirty="0"/>
              <a:t>RSG</a:t>
            </a:r>
          </a:p>
          <a:p>
            <a:r>
              <a:rPr lang="en-US" dirty="0"/>
              <a:t>-Bangladesh, Bhutan,</a:t>
            </a:r>
            <a:r>
              <a:rPr lang="en-US" baseline="0" dirty="0"/>
              <a:t> </a:t>
            </a:r>
            <a:r>
              <a:rPr lang="en-US" dirty="0"/>
              <a:t>India</a:t>
            </a:r>
            <a:r>
              <a:rPr lang="en-US" baseline="0" dirty="0"/>
              <a:t> and </a:t>
            </a:r>
            <a:r>
              <a:rPr lang="en-US" dirty="0"/>
              <a:t>Pakistan are members of the RSG</a:t>
            </a:r>
          </a:p>
          <a:p>
            <a:endParaRPr lang="en-US" dirty="0"/>
          </a:p>
          <a:p>
            <a:r>
              <a:rPr lang="en-US" dirty="0"/>
              <a:t>Partnership</a:t>
            </a:r>
          </a:p>
          <a:p>
            <a:r>
              <a:rPr lang="en-US" dirty="0"/>
              <a:t>-UN agencies including UNICEF, UNESCAP, WHO, UNFPA, UNHCR among others. Other partners including Bloomberg Data for Health, Plan International, World Visions, etc.</a:t>
            </a:r>
          </a:p>
          <a:p>
            <a:pPr defTabSz="854873" fontAlgn="auto">
              <a:spcBef>
                <a:spcPts val="0"/>
              </a:spcBef>
              <a:spcAft>
                <a:spcPts val="0"/>
              </a:spcAft>
              <a:defRPr/>
            </a:pPr>
            <a:r>
              <a:rPr lang="en-US" dirty="0"/>
              <a:t>-Coordinate partnership activities for concerted efforts and to avoid replication of work</a:t>
            </a:r>
          </a:p>
          <a:p>
            <a:endParaRPr lang="en-US" dirty="0"/>
          </a:p>
          <a:p>
            <a:endParaRPr lang="en-US" dirty="0"/>
          </a:p>
        </p:txBody>
      </p:sp>
      <p:sp>
        <p:nvSpPr>
          <p:cNvPr id="4" name="Slide Number Placeholder 3"/>
          <p:cNvSpPr>
            <a:spLocks noGrp="1"/>
          </p:cNvSpPr>
          <p:nvPr>
            <p:ph type="sldNum" sz="quarter" idx="10"/>
          </p:nvPr>
        </p:nvSpPr>
        <p:spPr/>
        <p:txBody>
          <a:bodyPr/>
          <a:lstStyle/>
          <a:p>
            <a:fld id="{506F7BF4-7E20-5B4D-83B0-157555368A95}" type="slidenum">
              <a:rPr lang="en-US" smtClean="0"/>
              <a:pPr/>
              <a:t>7</a:t>
            </a:fld>
            <a:endParaRPr lang="en-US"/>
          </a:p>
        </p:txBody>
      </p:sp>
    </p:spTree>
    <p:extLst>
      <p:ext uri="{BB962C8B-B14F-4D97-AF65-F5344CB8AC3E}">
        <p14:creationId xmlns:p14="http://schemas.microsoft.com/office/powerpoint/2010/main" val="2413380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900" dirty="0"/>
              <a:t>As said in the opening, we are at a critical moment in the preparation of the Midterm review that will be conducted at the ministerial level in 2020.</a:t>
            </a:r>
          </a:p>
          <a:p>
            <a:pPr>
              <a:spcBef>
                <a:spcPct val="0"/>
              </a:spcBef>
            </a:pPr>
            <a:r>
              <a:rPr lang="en-US" sz="1900" dirty="0"/>
              <a:t>Next year members and associate members will need to submit a midterm report to ESCAP (secretariat). We will discuss it in the next session.</a:t>
            </a:r>
          </a:p>
          <a:p>
            <a:pPr>
              <a:spcBef>
                <a:spcPct val="0"/>
              </a:spcBef>
            </a:pPr>
            <a:r>
              <a:rPr lang="en-US" sz="1900" dirty="0"/>
              <a:t>In order to make informed decisions on the midterm report, it is important to remember what happened in the baseline report.</a:t>
            </a: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BF116D-E371-43F6-9B56-C063CDF14D81}" type="slidenum">
              <a:rPr lang="en-US">
                <a:cs typeface="Arial" charset="0"/>
              </a:rPr>
              <a:pPr fontAlgn="base">
                <a:spcBef>
                  <a:spcPct val="0"/>
                </a:spcBef>
                <a:spcAft>
                  <a:spcPct val="0"/>
                </a:spcAft>
              </a:pPr>
              <a:t>8</a:t>
            </a:fld>
            <a:endParaRPr lang="en-US">
              <a:cs typeface="Arial" charset="0"/>
            </a:endParaRPr>
          </a:p>
        </p:txBody>
      </p:sp>
    </p:spTree>
    <p:extLst>
      <p:ext uri="{BB962C8B-B14F-4D97-AF65-F5344CB8AC3E}">
        <p14:creationId xmlns:p14="http://schemas.microsoft.com/office/powerpoint/2010/main" val="4267705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of countries that set targets emboldened</a:t>
            </a:r>
          </a:p>
          <a:p>
            <a:r>
              <a:rPr lang="en-US" dirty="0"/>
              <a:t>Questionnaire sent to 53 Member States and 9 Associate Member States.</a:t>
            </a:r>
            <a:endParaRPr lang="en-US" dirty="0">
              <a:cs typeface="Calibri"/>
            </a:endParaRPr>
          </a:p>
        </p:txBody>
      </p:sp>
      <p:sp>
        <p:nvSpPr>
          <p:cNvPr id="4" name="Slide Number Placeholder 3"/>
          <p:cNvSpPr>
            <a:spLocks noGrp="1"/>
          </p:cNvSpPr>
          <p:nvPr>
            <p:ph type="sldNum" sz="quarter" idx="10"/>
          </p:nvPr>
        </p:nvSpPr>
        <p:spPr/>
        <p:txBody>
          <a:bodyPr/>
          <a:lstStyle/>
          <a:p>
            <a:pPr>
              <a:defRPr/>
            </a:pPr>
            <a:fld id="{EC695C83-EAD4-457A-9BC6-232326E8E2D4}" type="slidenum">
              <a:rPr lang="en-US" smtClean="0"/>
              <a:pPr>
                <a:defRPr/>
              </a:pPr>
              <a:t>9</a:t>
            </a:fld>
            <a:endParaRPr lang="en-US"/>
          </a:p>
        </p:txBody>
      </p:sp>
    </p:spTree>
    <p:extLst>
      <p:ext uri="{BB962C8B-B14F-4D97-AF65-F5344CB8AC3E}">
        <p14:creationId xmlns:p14="http://schemas.microsoft.com/office/powerpoint/2010/main" val="37492590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logos.png"/>
          <p:cNvPicPr>
            <a:picLocks noChangeAspect="1"/>
          </p:cNvPicPr>
          <p:nvPr userDrawn="1"/>
        </p:nvPicPr>
        <p:blipFill rotWithShape="1">
          <a:blip r:embed="rId2"/>
          <a:srcRect r="83109"/>
          <a:stretch/>
        </p:blipFill>
        <p:spPr bwMode="auto">
          <a:xfrm>
            <a:off x="174625" y="6151563"/>
            <a:ext cx="1485499" cy="566737"/>
          </a:xfrm>
          <a:prstGeom prst="rect">
            <a:avLst/>
          </a:prstGeom>
          <a:noFill/>
          <a:ln w="9525">
            <a:noFill/>
            <a:miter lim="800000"/>
            <a:headEnd/>
            <a:tailEnd/>
          </a:ln>
        </p:spPr>
      </p:pic>
      <p:pic>
        <p:nvPicPr>
          <p:cNvPr id="5" name="Picture 9" descr="Untitled-2-01.png"/>
          <p:cNvPicPr>
            <a:picLocks noChangeAspect="1"/>
          </p:cNvPicPr>
          <p:nvPr userDrawn="1"/>
        </p:nvPicPr>
        <p:blipFill>
          <a:blip r:embed="rId3"/>
          <a:srcRect t="10310" r="26859"/>
          <a:stretch>
            <a:fillRect/>
          </a:stretch>
        </p:blipFill>
        <p:spPr bwMode="auto">
          <a:xfrm>
            <a:off x="5397500" y="0"/>
            <a:ext cx="3746500" cy="6151563"/>
          </a:xfrm>
          <a:prstGeom prst="rect">
            <a:avLst/>
          </a:prstGeom>
          <a:noFill/>
          <a:ln w="9525">
            <a:noFill/>
            <a:miter lim="800000"/>
            <a:headEnd/>
            <a:tailEnd/>
          </a:ln>
        </p:spPr>
      </p:pic>
      <p:pic>
        <p:nvPicPr>
          <p:cNvPr id="6" name="Picture 12" descr="large-logo-01-01.png"/>
          <p:cNvPicPr>
            <a:picLocks noChangeAspect="1"/>
          </p:cNvPicPr>
          <p:nvPr userDrawn="1"/>
        </p:nvPicPr>
        <p:blipFill>
          <a:blip r:embed="rId4"/>
          <a:srcRect/>
          <a:stretch>
            <a:fillRect/>
          </a:stretch>
        </p:blipFill>
        <p:spPr bwMode="auto">
          <a:xfrm>
            <a:off x="315913" y="327025"/>
            <a:ext cx="5653087" cy="1763713"/>
          </a:xfrm>
          <a:prstGeom prst="rect">
            <a:avLst/>
          </a:prstGeom>
          <a:noFill/>
          <a:ln w="9525">
            <a:noFill/>
            <a:miter lim="800000"/>
            <a:headEnd/>
            <a:tailEnd/>
          </a:ln>
        </p:spPr>
      </p:pic>
      <p:sp>
        <p:nvSpPr>
          <p:cNvPr id="2" name="Title 1"/>
          <p:cNvSpPr>
            <a:spLocks noGrp="1"/>
          </p:cNvSpPr>
          <p:nvPr>
            <p:ph type="ctrTitle"/>
          </p:nvPr>
        </p:nvSpPr>
        <p:spPr>
          <a:xfrm>
            <a:off x="315498" y="2502958"/>
            <a:ext cx="6598946" cy="1470025"/>
          </a:xfrm>
        </p:spPr>
        <p:txBody>
          <a:bodyPr/>
          <a:lstStyle>
            <a:lvl1pPr algn="l">
              <a:defRPr b="1">
                <a:solidFill>
                  <a:schemeClr val="tx1"/>
                </a:solidFill>
              </a:defRPr>
            </a:lvl1pPr>
          </a:lstStyle>
          <a:p>
            <a:r>
              <a:rPr lang="en-AU" dirty="0"/>
              <a:t>Click to edit Master title style</a:t>
            </a:r>
            <a:endParaRPr lang="en-US" dirty="0"/>
          </a:p>
        </p:txBody>
      </p:sp>
      <p:sp>
        <p:nvSpPr>
          <p:cNvPr id="3" name="Subtitle 2"/>
          <p:cNvSpPr>
            <a:spLocks noGrp="1"/>
          </p:cNvSpPr>
          <p:nvPr>
            <p:ph type="subTitle" idx="1"/>
          </p:nvPr>
        </p:nvSpPr>
        <p:spPr>
          <a:xfrm>
            <a:off x="315498" y="4168422"/>
            <a:ext cx="6598946" cy="1752600"/>
          </a:xfrm>
        </p:spPr>
        <p:txBody>
          <a:bodyPr/>
          <a:lstStyle>
            <a:lvl1pPr marL="0" indent="0" algn="l">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6" descr="logos.png"/>
          <p:cNvPicPr>
            <a:picLocks noChangeAspect="1"/>
          </p:cNvPicPr>
          <p:nvPr userDrawn="1"/>
        </p:nvPicPr>
        <p:blipFill rotWithShape="1">
          <a:blip r:embed="rId2"/>
          <a:srcRect r="84421"/>
          <a:stretch/>
        </p:blipFill>
        <p:spPr bwMode="auto">
          <a:xfrm>
            <a:off x="174625" y="6151563"/>
            <a:ext cx="1370090" cy="566737"/>
          </a:xfrm>
          <a:prstGeom prst="rect">
            <a:avLst/>
          </a:prstGeom>
          <a:noFill/>
          <a:ln w="9525">
            <a:noFill/>
            <a:miter lim="800000"/>
            <a:headEnd/>
            <a:tailEnd/>
          </a:ln>
        </p:spPr>
      </p:pic>
      <p:pic>
        <p:nvPicPr>
          <p:cNvPr id="3" name="Picture 9" descr="Untitled-2-01.png"/>
          <p:cNvPicPr>
            <a:picLocks noChangeAspect="1"/>
          </p:cNvPicPr>
          <p:nvPr userDrawn="1"/>
        </p:nvPicPr>
        <p:blipFill>
          <a:blip r:embed="rId3"/>
          <a:srcRect t="10310" r="26859"/>
          <a:stretch>
            <a:fillRect/>
          </a:stretch>
        </p:blipFill>
        <p:spPr bwMode="auto">
          <a:xfrm>
            <a:off x="5397500" y="0"/>
            <a:ext cx="3746500" cy="6151563"/>
          </a:xfrm>
          <a:prstGeom prst="rect">
            <a:avLst/>
          </a:prstGeom>
          <a:noFill/>
          <a:ln w="9525">
            <a:noFill/>
            <a:miter lim="800000"/>
            <a:headEnd/>
            <a:tailEnd/>
          </a:ln>
        </p:spPr>
      </p:pic>
      <p:pic>
        <p:nvPicPr>
          <p:cNvPr id="4" name="Picture 12" descr="large-logo-01-01.png"/>
          <p:cNvPicPr>
            <a:picLocks noChangeAspect="1"/>
          </p:cNvPicPr>
          <p:nvPr userDrawn="1"/>
        </p:nvPicPr>
        <p:blipFill>
          <a:blip r:embed="rId4"/>
          <a:srcRect/>
          <a:stretch>
            <a:fillRect/>
          </a:stretch>
        </p:blipFill>
        <p:spPr bwMode="auto">
          <a:xfrm>
            <a:off x="315913" y="438150"/>
            <a:ext cx="5653087" cy="1763713"/>
          </a:xfrm>
          <a:prstGeom prst="rect">
            <a:avLst/>
          </a:prstGeom>
          <a:noFill/>
          <a:ln w="9525">
            <a:noFill/>
            <a:miter lim="800000"/>
            <a:headEnd/>
            <a:tailEnd/>
          </a:ln>
        </p:spPr>
      </p:pic>
      <p:pic>
        <p:nvPicPr>
          <p:cNvPr id="5" name="Picture 7" descr="meeting-name-01.png"/>
          <p:cNvPicPr>
            <a:picLocks noChangeAspect="1"/>
          </p:cNvPicPr>
          <p:nvPr userDrawn="1"/>
        </p:nvPicPr>
        <p:blipFill rotWithShape="1">
          <a:blip r:embed="rId5"/>
          <a:srcRect t="21457" b="23318"/>
          <a:stretch/>
        </p:blipFill>
        <p:spPr bwMode="auto">
          <a:xfrm>
            <a:off x="315913" y="3240350"/>
            <a:ext cx="7097712" cy="985421"/>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6" descr="logos.png"/>
          <p:cNvPicPr>
            <a:picLocks noChangeAspect="1"/>
          </p:cNvPicPr>
          <p:nvPr userDrawn="1"/>
        </p:nvPicPr>
        <p:blipFill rotWithShape="1">
          <a:blip r:embed="rId2"/>
          <a:srcRect r="85330"/>
          <a:stretch/>
        </p:blipFill>
        <p:spPr bwMode="auto">
          <a:xfrm>
            <a:off x="174625" y="6151563"/>
            <a:ext cx="1290191" cy="566737"/>
          </a:xfrm>
          <a:prstGeom prst="rect">
            <a:avLst/>
          </a:prstGeom>
          <a:noFill/>
          <a:ln w="9525">
            <a:noFill/>
            <a:miter lim="800000"/>
            <a:headEnd/>
            <a:tailEnd/>
          </a:ln>
        </p:spPr>
      </p:pic>
      <p:pic>
        <p:nvPicPr>
          <p:cNvPr id="4" name="Picture 13" descr="meeting-name-01.png"/>
          <p:cNvPicPr>
            <a:picLocks noChangeAspect="1"/>
          </p:cNvPicPr>
          <p:nvPr userDrawn="1"/>
        </p:nvPicPr>
        <p:blipFill rotWithShape="1">
          <a:blip r:embed="rId3"/>
          <a:srcRect t="21107" b="24003"/>
          <a:stretch/>
        </p:blipFill>
        <p:spPr bwMode="auto">
          <a:xfrm>
            <a:off x="809625" y="2752078"/>
            <a:ext cx="7524750" cy="1038688"/>
          </a:xfrm>
          <a:prstGeom prst="rect">
            <a:avLst/>
          </a:prstGeom>
          <a:noFill/>
          <a:ln w="9525">
            <a:noFill/>
            <a:miter lim="800000"/>
            <a:headEnd/>
            <a:tailEnd/>
          </a:ln>
        </p:spPr>
      </p:pic>
      <p:pic>
        <p:nvPicPr>
          <p:cNvPr id="5" name="Picture 14" descr="bg-2-01-01.png"/>
          <p:cNvPicPr>
            <a:picLocks noChangeAspect="1"/>
          </p:cNvPicPr>
          <p:nvPr userDrawn="1"/>
        </p:nvPicPr>
        <p:blipFill>
          <a:blip r:embed="rId4"/>
          <a:srcRect/>
          <a:stretch>
            <a:fillRect/>
          </a:stretch>
        </p:blipFill>
        <p:spPr bwMode="auto">
          <a:xfrm>
            <a:off x="-42863" y="423863"/>
            <a:ext cx="9186863" cy="1336675"/>
          </a:xfrm>
          <a:prstGeom prst="rect">
            <a:avLst/>
          </a:prstGeom>
          <a:noFill/>
          <a:ln w="9525">
            <a:noFill/>
            <a:miter lim="800000"/>
            <a:headEnd/>
            <a:tailEnd/>
          </a:ln>
        </p:spPr>
      </p:pic>
      <p:sp>
        <p:nvSpPr>
          <p:cNvPr id="16" name="Subtitle 2"/>
          <p:cNvSpPr>
            <a:spLocks noGrp="1"/>
          </p:cNvSpPr>
          <p:nvPr>
            <p:ph type="subTitle" idx="1"/>
          </p:nvPr>
        </p:nvSpPr>
        <p:spPr>
          <a:xfrm>
            <a:off x="691444" y="4619977"/>
            <a:ext cx="7761112" cy="798690"/>
          </a:xfrm>
        </p:spPr>
        <p:txBody>
          <a:bodyPr>
            <a:normAutofit/>
          </a:bodyPr>
          <a:lstStyle>
            <a:lvl1pPr marL="0" indent="0" algn="l">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6" descr="content-bg-01.png"/>
          <p:cNvPicPr>
            <a:picLocks noChangeAspect="1"/>
          </p:cNvPicPr>
          <p:nvPr userDrawn="1"/>
        </p:nvPicPr>
        <p:blipFill>
          <a:blip r:embed="rId2"/>
          <a:srcRect t="28761" r="22134"/>
          <a:stretch>
            <a:fillRect/>
          </a:stretch>
        </p:blipFill>
        <p:spPr bwMode="auto">
          <a:xfrm>
            <a:off x="7408863" y="0"/>
            <a:ext cx="1735137" cy="2166938"/>
          </a:xfrm>
          <a:prstGeom prst="rect">
            <a:avLst/>
          </a:prstGeom>
          <a:noFill/>
          <a:ln w="9525">
            <a:noFill/>
            <a:miter lim="800000"/>
            <a:headEnd/>
            <a:tailEnd/>
          </a:ln>
        </p:spPr>
      </p:pic>
      <p:sp>
        <p:nvSpPr>
          <p:cNvPr id="2" name="Title 1"/>
          <p:cNvSpPr>
            <a:spLocks noGrp="1"/>
          </p:cNvSpPr>
          <p:nvPr>
            <p:ph type="title"/>
          </p:nvPr>
        </p:nvSpPr>
        <p:spPr>
          <a:xfrm>
            <a:off x="457200" y="274638"/>
            <a:ext cx="7445022" cy="1143000"/>
          </a:xfrm>
        </p:spPr>
        <p:txBody>
          <a:bodyPr/>
          <a:lstStyle/>
          <a:p>
            <a:r>
              <a:rPr lang="en-AU" dirty="0"/>
              <a:t>Click to edit Master title style</a:t>
            </a:r>
            <a:endParaRPr lang="en-US" dirty="0"/>
          </a:p>
        </p:txBody>
      </p:sp>
      <p:sp>
        <p:nvSpPr>
          <p:cNvPr id="3" name="Content Placeholder 2"/>
          <p:cNvSpPr>
            <a:spLocks noGrp="1"/>
          </p:cNvSpPr>
          <p:nvPr>
            <p:ph idx="1"/>
          </p:nvPr>
        </p:nvSpPr>
        <p:spPr/>
        <p:txBody>
          <a:bodyPr/>
          <a:lstStyle>
            <a:lvl1pPr marL="450850" indent="-450850">
              <a:buSzPct val="100000"/>
              <a:buFontTx/>
              <a:buBlip>
                <a:blip r:embed="rId3"/>
              </a:buBlip>
              <a:defRPr/>
            </a:lvl1pPr>
            <a:lvl2pPr marL="903288" indent="-446088">
              <a:buSzPct val="100000"/>
              <a:buFontTx/>
              <a:buBlip>
                <a:blip r:embed="rId4"/>
              </a:buBlip>
              <a:defRPr/>
            </a:lvl2pPr>
            <a:lvl3pPr marL="1339850" indent="-425450">
              <a:buSzPct val="100000"/>
              <a:buFontTx/>
              <a:buBlip>
                <a:blip r:embed="rId5"/>
              </a:buBlip>
              <a:defRPr/>
            </a:lvl3pPr>
            <a:lvl4pPr marL="1792288" indent="-420688">
              <a:buSzPct val="100000"/>
              <a:buFontTx/>
              <a:buBlip>
                <a:blip r:embed="rId6"/>
              </a:buBlip>
              <a:defRPr/>
            </a:lvl4pPr>
          </a:lstStyle>
          <a:p>
            <a:pPr lvl="0"/>
            <a:r>
              <a:rPr lang="en-AU" dirty="0"/>
              <a:t>Click to edit Master text styles</a:t>
            </a:r>
          </a:p>
          <a:p>
            <a:pPr lvl="1"/>
            <a:r>
              <a:rPr lang="en-AU" dirty="0"/>
              <a:t>Second level</a:t>
            </a:r>
          </a:p>
          <a:p>
            <a:pPr lvl="2"/>
            <a:r>
              <a:rPr lang="en-AU" dirty="0"/>
              <a:t>Third level</a:t>
            </a:r>
          </a:p>
          <a:p>
            <a:pPr lvl="3"/>
            <a:r>
              <a:rPr lang="en-AU" dirty="0"/>
              <a:t>Fourth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descr="content-bg-01.png"/>
          <p:cNvPicPr>
            <a:picLocks noChangeAspect="1"/>
          </p:cNvPicPr>
          <p:nvPr userDrawn="1"/>
        </p:nvPicPr>
        <p:blipFill>
          <a:blip r:embed="rId2"/>
          <a:srcRect t="28761" r="22134"/>
          <a:stretch>
            <a:fillRect/>
          </a:stretch>
        </p:blipFill>
        <p:spPr bwMode="auto">
          <a:xfrm>
            <a:off x="7408863" y="0"/>
            <a:ext cx="1735137" cy="2166938"/>
          </a:xfrm>
          <a:prstGeom prst="rect">
            <a:avLst/>
          </a:prstGeom>
          <a:noFill/>
          <a:ln w="9525">
            <a:noFill/>
            <a:miter lim="800000"/>
            <a:headEnd/>
            <a:tailEnd/>
          </a:ln>
        </p:spPr>
      </p:pic>
      <p:sp>
        <p:nvSpPr>
          <p:cNvPr id="2" name="Title 1"/>
          <p:cNvSpPr>
            <a:spLocks noGrp="1"/>
          </p:cNvSpPr>
          <p:nvPr>
            <p:ph type="title"/>
          </p:nvPr>
        </p:nvSpPr>
        <p:spPr>
          <a:xfrm>
            <a:off x="457200" y="274638"/>
            <a:ext cx="7445022" cy="1143000"/>
          </a:xfrm>
        </p:spPr>
        <p:txBody>
          <a:bodyPr/>
          <a:lstStyle/>
          <a:p>
            <a:r>
              <a:rPr lang="en-AU" dirty="0"/>
              <a:t>Click to edit Master title style</a:t>
            </a:r>
            <a:endParaRPr lang="en-US" dirty="0"/>
          </a:p>
        </p:txBody>
      </p:sp>
      <p:sp>
        <p:nvSpPr>
          <p:cNvPr id="3" name="Content Placeholder 2"/>
          <p:cNvSpPr>
            <a:spLocks noGrp="1"/>
          </p:cNvSpPr>
          <p:nvPr>
            <p:ph idx="1"/>
          </p:nvPr>
        </p:nvSpPr>
        <p:spPr/>
        <p:txBody>
          <a:bodyPr/>
          <a:lstStyle>
            <a:lvl1pPr marL="342900" indent="-342900">
              <a:buSzPct val="130000"/>
              <a:buFontTx/>
              <a:buBlip>
                <a:blip r:embed="rId3"/>
              </a:buBlip>
              <a:defRPr/>
            </a:lvl1pPr>
            <a:lvl2pPr marL="903288" indent="-446088">
              <a:buSzPct val="130000"/>
              <a:buFont typeface="Lucida Grande"/>
              <a:buChar char="‒"/>
              <a:defRPr/>
            </a:lvl2pPr>
            <a:lvl3pPr marL="1143000" indent="-228600">
              <a:buSzPct val="100000"/>
              <a:buFont typeface="Lucida Grande"/>
              <a:buChar char="‒"/>
              <a:defRPr/>
            </a:lvl3pPr>
            <a:lvl4pPr marL="1600200" indent="-228600">
              <a:buSzPct val="100000"/>
              <a:buFont typeface="Lucida Grande"/>
              <a:buChar char="‒"/>
              <a:defRPr/>
            </a:lvl4pPr>
            <a:lvl5pPr marL="2057400" indent="-228600">
              <a:buFont typeface="Lucida Grande"/>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2" name="Picture 4" descr="content-bg-01.png"/>
          <p:cNvPicPr>
            <a:picLocks noChangeAspect="1"/>
          </p:cNvPicPr>
          <p:nvPr userDrawn="1"/>
        </p:nvPicPr>
        <p:blipFill>
          <a:blip r:embed="rId2"/>
          <a:srcRect t="28761" r="22134"/>
          <a:stretch>
            <a:fillRect/>
          </a:stretch>
        </p:blipFill>
        <p:spPr bwMode="auto">
          <a:xfrm>
            <a:off x="7408863" y="0"/>
            <a:ext cx="1735137" cy="2166938"/>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3" name="Picture 2" descr="photo-bg-camera.jpg"/>
          <p:cNvPicPr>
            <a:picLocks noChangeAspect="1"/>
          </p:cNvPicPr>
          <p:nvPr userDrawn="1"/>
        </p:nvPicPr>
        <p:blipFill>
          <a:blip r:embed="rId2"/>
          <a:srcRect/>
          <a:stretch>
            <a:fillRect/>
          </a:stretch>
        </p:blipFill>
        <p:spPr bwMode="auto">
          <a:xfrm>
            <a:off x="0" y="0"/>
            <a:ext cx="9144000" cy="6870700"/>
          </a:xfrm>
          <a:prstGeom prst="rect">
            <a:avLst/>
          </a:prstGeom>
          <a:noFill/>
          <a:ln w="9525">
            <a:noFill/>
            <a:miter lim="800000"/>
            <a:headEnd/>
            <a:tailEnd/>
          </a:ln>
        </p:spPr>
      </p:pic>
      <p:sp>
        <p:nvSpPr>
          <p:cNvPr id="4" name="Rectangle 3"/>
          <p:cNvSpPr/>
          <p:nvPr userDrawn="1"/>
        </p:nvSpPr>
        <p:spPr>
          <a:xfrm>
            <a:off x="5414963" y="1997075"/>
            <a:ext cx="3729037" cy="4414838"/>
          </a:xfrm>
          <a:prstGeom prst="rect">
            <a:avLst/>
          </a:prstGeom>
          <a:solidFill>
            <a:schemeClr val="bg1">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7" descr="large-logo-01-01.png"/>
          <p:cNvPicPr>
            <a:picLocks noChangeAspect="1"/>
          </p:cNvPicPr>
          <p:nvPr userDrawn="1"/>
        </p:nvPicPr>
        <p:blipFill>
          <a:blip r:embed="rId3"/>
          <a:srcRect/>
          <a:stretch>
            <a:fillRect/>
          </a:stretch>
        </p:blipFill>
        <p:spPr bwMode="auto">
          <a:xfrm>
            <a:off x="5668963" y="2224088"/>
            <a:ext cx="3251200" cy="1016000"/>
          </a:xfrm>
          <a:prstGeom prst="rect">
            <a:avLst/>
          </a:prstGeom>
          <a:noFill/>
          <a:ln w="9525">
            <a:noFill/>
            <a:miter lim="800000"/>
            <a:headEnd/>
            <a:tailEnd/>
          </a:ln>
        </p:spPr>
      </p:pic>
      <p:pic>
        <p:nvPicPr>
          <p:cNvPr id="6" name="Picture 10" descr="content-bg-01.png"/>
          <p:cNvPicPr>
            <a:picLocks noChangeAspect="1"/>
          </p:cNvPicPr>
          <p:nvPr userDrawn="1"/>
        </p:nvPicPr>
        <p:blipFill>
          <a:blip r:embed="rId4"/>
          <a:srcRect t="28761" r="22134"/>
          <a:stretch>
            <a:fillRect/>
          </a:stretch>
        </p:blipFill>
        <p:spPr bwMode="auto">
          <a:xfrm>
            <a:off x="7408863" y="0"/>
            <a:ext cx="1735137" cy="2166938"/>
          </a:xfrm>
          <a:prstGeom prst="rect">
            <a:avLst/>
          </a:prstGeom>
          <a:noFill/>
          <a:ln w="9525">
            <a:noFill/>
            <a:miter lim="800000"/>
            <a:headEnd/>
            <a:tailEnd/>
          </a:ln>
        </p:spPr>
      </p:pic>
      <p:sp>
        <p:nvSpPr>
          <p:cNvPr id="7" name="Title 1"/>
          <p:cNvSpPr>
            <a:spLocks noGrp="1"/>
          </p:cNvSpPr>
          <p:nvPr>
            <p:ph type="title"/>
          </p:nvPr>
        </p:nvSpPr>
        <p:spPr>
          <a:xfrm>
            <a:off x="5668210" y="3540125"/>
            <a:ext cx="3251807" cy="2590799"/>
          </a:xfrm>
        </p:spPr>
        <p:txBody>
          <a:bodyPr anchor="t"/>
          <a:lstStyle>
            <a:lvl1pPr algn="ctr">
              <a:defRPr sz="2000" b="1">
                <a:solidFill>
                  <a:schemeClr val="tx1"/>
                </a:solidFill>
              </a:defRPr>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1027" name="Text Placeholder 2"/>
          <p:cNvSpPr>
            <a:spLocks noGrp="1"/>
          </p:cNvSpPr>
          <p:nvPr>
            <p:ph type="body" idx="1"/>
          </p:nvPr>
        </p:nvSpPr>
        <p:spPr bwMode="auto">
          <a:xfrm>
            <a:off x="457200" y="1600200"/>
            <a:ext cx="8229600" cy="4946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58" r:id="rId7"/>
    <p:sldLayoutId id="2147483665" r:id="rId8"/>
  </p:sldLayoutIdLst>
  <p:txStyles>
    <p:titleStyle>
      <a:lvl1pPr algn="l" defTabSz="457200" rtl="0" fontAlgn="base">
        <a:spcBef>
          <a:spcPct val="0"/>
        </a:spcBef>
        <a:spcAft>
          <a:spcPct val="0"/>
        </a:spcAft>
        <a:defRPr sz="4400" kern="1200">
          <a:solidFill>
            <a:schemeClr val="tx2"/>
          </a:solidFill>
          <a:latin typeface="Arial"/>
          <a:ea typeface="+mj-ea"/>
          <a:cs typeface="Arial"/>
        </a:defRPr>
      </a:lvl1pPr>
      <a:lvl2pPr algn="l" defTabSz="457200" rtl="0" fontAlgn="base">
        <a:spcBef>
          <a:spcPct val="0"/>
        </a:spcBef>
        <a:spcAft>
          <a:spcPct val="0"/>
        </a:spcAft>
        <a:defRPr sz="4400">
          <a:solidFill>
            <a:schemeClr val="tx2"/>
          </a:solidFill>
          <a:latin typeface="Arial" charset="0"/>
          <a:cs typeface="Arial" charset="0"/>
        </a:defRPr>
      </a:lvl2pPr>
      <a:lvl3pPr algn="l" defTabSz="457200" rtl="0" fontAlgn="base">
        <a:spcBef>
          <a:spcPct val="0"/>
        </a:spcBef>
        <a:spcAft>
          <a:spcPct val="0"/>
        </a:spcAft>
        <a:defRPr sz="4400">
          <a:solidFill>
            <a:schemeClr val="tx2"/>
          </a:solidFill>
          <a:latin typeface="Arial" charset="0"/>
          <a:cs typeface="Arial" charset="0"/>
        </a:defRPr>
      </a:lvl3pPr>
      <a:lvl4pPr algn="l" defTabSz="457200" rtl="0" fontAlgn="base">
        <a:spcBef>
          <a:spcPct val="0"/>
        </a:spcBef>
        <a:spcAft>
          <a:spcPct val="0"/>
        </a:spcAft>
        <a:defRPr sz="4400">
          <a:solidFill>
            <a:schemeClr val="tx2"/>
          </a:solidFill>
          <a:latin typeface="Arial" charset="0"/>
          <a:cs typeface="Arial" charset="0"/>
        </a:defRPr>
      </a:lvl4pPr>
      <a:lvl5pPr algn="l" defTabSz="457200" rtl="0" fontAlgn="base">
        <a:spcBef>
          <a:spcPct val="0"/>
        </a:spcBef>
        <a:spcAft>
          <a:spcPct val="0"/>
        </a:spcAft>
        <a:defRPr sz="4400">
          <a:solidFill>
            <a:schemeClr val="tx2"/>
          </a:solidFill>
          <a:latin typeface="Arial" charset="0"/>
          <a:cs typeface="Arial" charset="0"/>
        </a:defRPr>
      </a:lvl5pPr>
      <a:lvl6pPr marL="457200" algn="l" defTabSz="457200" rtl="0" fontAlgn="base">
        <a:spcBef>
          <a:spcPct val="0"/>
        </a:spcBef>
        <a:spcAft>
          <a:spcPct val="0"/>
        </a:spcAft>
        <a:defRPr sz="4400">
          <a:solidFill>
            <a:schemeClr val="tx2"/>
          </a:solidFill>
          <a:latin typeface="Arial" charset="0"/>
          <a:cs typeface="Arial" charset="0"/>
        </a:defRPr>
      </a:lvl6pPr>
      <a:lvl7pPr marL="914400" algn="l" defTabSz="457200" rtl="0" fontAlgn="base">
        <a:spcBef>
          <a:spcPct val="0"/>
        </a:spcBef>
        <a:spcAft>
          <a:spcPct val="0"/>
        </a:spcAft>
        <a:defRPr sz="4400">
          <a:solidFill>
            <a:schemeClr val="tx2"/>
          </a:solidFill>
          <a:latin typeface="Arial" charset="0"/>
          <a:cs typeface="Arial" charset="0"/>
        </a:defRPr>
      </a:lvl7pPr>
      <a:lvl8pPr marL="1371600" algn="l" defTabSz="457200" rtl="0" fontAlgn="base">
        <a:spcBef>
          <a:spcPct val="0"/>
        </a:spcBef>
        <a:spcAft>
          <a:spcPct val="0"/>
        </a:spcAft>
        <a:defRPr sz="4400">
          <a:solidFill>
            <a:schemeClr val="tx2"/>
          </a:solidFill>
          <a:latin typeface="Arial" charset="0"/>
          <a:cs typeface="Arial" charset="0"/>
        </a:defRPr>
      </a:lvl8pPr>
      <a:lvl9pPr marL="1828800" algn="l" defTabSz="457200" rtl="0" fontAlgn="base">
        <a:spcBef>
          <a:spcPct val="0"/>
        </a:spcBef>
        <a:spcAft>
          <a:spcPct val="0"/>
        </a:spcAft>
        <a:defRPr sz="4400">
          <a:solidFill>
            <a:schemeClr val="tx2"/>
          </a:solidFill>
          <a:latin typeface="Arial" charset="0"/>
          <a:cs typeface="Arial" charset="0"/>
        </a:defRPr>
      </a:lvl9pPr>
    </p:titleStyle>
    <p:bodyStyle>
      <a:lvl1pPr marL="450850" indent="-450850" algn="l" defTabSz="457200" rtl="0" fontAlgn="base">
        <a:spcBef>
          <a:spcPct val="20000"/>
        </a:spcBef>
        <a:spcAft>
          <a:spcPct val="0"/>
        </a:spcAft>
        <a:buBlip>
          <a:blip r:embed="rId10"/>
        </a:buBlip>
        <a:defRPr sz="3200" kern="1200">
          <a:solidFill>
            <a:schemeClr val="tx1"/>
          </a:solidFill>
          <a:latin typeface="Arial"/>
          <a:ea typeface="+mn-ea"/>
          <a:cs typeface="Arial"/>
        </a:defRPr>
      </a:lvl1pPr>
      <a:lvl2pPr marL="903288" indent="-446088" algn="l" defTabSz="457200" rtl="0" fontAlgn="base">
        <a:spcBef>
          <a:spcPct val="20000"/>
        </a:spcBef>
        <a:spcAft>
          <a:spcPct val="0"/>
        </a:spcAft>
        <a:buSzPct val="100000"/>
        <a:buBlip>
          <a:blip r:embed="rId11"/>
        </a:buBlip>
        <a:defRPr sz="2800" kern="1200">
          <a:solidFill>
            <a:schemeClr val="tx1"/>
          </a:solidFill>
          <a:latin typeface="Arial"/>
          <a:ea typeface="+mn-ea"/>
          <a:cs typeface="Arial"/>
        </a:defRPr>
      </a:lvl2pPr>
      <a:lvl3pPr marL="1339850" indent="-425450" algn="l" defTabSz="457200" rtl="0" fontAlgn="base">
        <a:spcBef>
          <a:spcPct val="20000"/>
        </a:spcBef>
        <a:spcAft>
          <a:spcPct val="0"/>
        </a:spcAft>
        <a:buSzPct val="100000"/>
        <a:buBlip>
          <a:blip r:embed="rId12"/>
        </a:buBlip>
        <a:defRPr sz="2400" kern="1200">
          <a:solidFill>
            <a:schemeClr val="tx1"/>
          </a:solidFill>
          <a:latin typeface="Arial"/>
          <a:ea typeface="+mn-ea"/>
          <a:cs typeface="Arial"/>
        </a:defRPr>
      </a:lvl3pPr>
      <a:lvl4pPr marL="1792288" indent="-420688" algn="l" defTabSz="457200" rtl="0" fontAlgn="base">
        <a:spcBef>
          <a:spcPct val="20000"/>
        </a:spcBef>
        <a:spcAft>
          <a:spcPct val="0"/>
        </a:spcAft>
        <a:buSzPct val="100000"/>
        <a:buBlip>
          <a:blip r:embed="rId13"/>
        </a:buBlip>
        <a:defRPr sz="2000" kern="1200">
          <a:solidFill>
            <a:schemeClr val="tx1"/>
          </a:solidFill>
          <a:latin typeface="Arial"/>
          <a:ea typeface="+mn-ea"/>
          <a:cs typeface="Arial"/>
        </a:defRPr>
      </a:lvl4pPr>
      <a:lvl5pPr marL="2057400" indent="-228600" algn="l" defTabSz="457200" rtl="0" fontAlgn="base">
        <a:spcBef>
          <a:spcPct val="20000"/>
        </a:spcBef>
        <a:spcAft>
          <a:spcPct val="0"/>
        </a:spcAft>
        <a:buFont typeface="Arial"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455" y="4094880"/>
            <a:ext cx="7473821" cy="1631216"/>
          </a:xfrm>
          <a:prstGeom prst="rect">
            <a:avLst/>
          </a:prstGeom>
        </p:spPr>
        <p:txBody>
          <a:bodyPr wrap="square" anchor="t">
            <a:spAutoFit/>
          </a:bodyPr>
          <a:lstStyle/>
          <a:p>
            <a:r>
              <a:rPr lang="en-US" sz="2000" dirty="0">
                <a:solidFill>
                  <a:srgbClr val="000000"/>
                </a:solidFill>
                <a:latin typeface="Arial" panose="020B0604020202020204" pitchFamily="34" charset="0"/>
                <a:cs typeface="Arial" panose="020B0604020202020204" pitchFamily="34" charset="0"/>
              </a:rPr>
              <a:t>Introduction to the Regional Action Framework (RAF) Reporting Mechanism and Review Process</a:t>
            </a:r>
          </a:p>
          <a:p>
            <a:endParaRPr lang="en-US" sz="2000" dirty="0">
              <a:solidFill>
                <a:srgbClr val="000000"/>
              </a:solidFill>
              <a:latin typeface="Arial" panose="020B0604020202020204" pitchFamily="34" charset="0"/>
              <a:cs typeface="Arial" panose="020B0604020202020204" pitchFamily="34" charset="0"/>
            </a:endParaRPr>
          </a:p>
          <a:p>
            <a:r>
              <a:rPr lang="en-US" sz="2000" dirty="0">
                <a:solidFill>
                  <a:srgbClr val="000000"/>
                </a:solidFill>
                <a:latin typeface="Arial" panose="020B0604020202020204" pitchFamily="34" charset="0"/>
                <a:cs typeface="Arial" panose="020B0604020202020204" pitchFamily="34" charset="0"/>
              </a:rPr>
              <a:t>4</a:t>
            </a:r>
            <a:r>
              <a:rPr lang="en-US" sz="2000" baseline="30000" dirty="0">
                <a:solidFill>
                  <a:srgbClr val="000000"/>
                </a:solidFill>
                <a:latin typeface="Arial" panose="020B0604020202020204" pitchFamily="34" charset="0"/>
                <a:cs typeface="Arial" panose="020B0604020202020204" pitchFamily="34" charset="0"/>
              </a:rPr>
              <a:t>th</a:t>
            </a:r>
            <a:r>
              <a:rPr lang="en-US" sz="2000" dirty="0">
                <a:solidFill>
                  <a:srgbClr val="000000"/>
                </a:solidFill>
                <a:latin typeface="Arial" panose="020B0604020202020204" pitchFamily="34" charset="0"/>
                <a:cs typeface="Arial" panose="020B0604020202020204" pitchFamily="34" charset="0"/>
              </a:rPr>
              <a:t> Meeting of the Regional Steering Group</a:t>
            </a:r>
          </a:p>
          <a:p>
            <a:r>
              <a:rPr lang="en-US" sz="2000" dirty="0">
                <a:solidFill>
                  <a:srgbClr val="000000"/>
                </a:solidFill>
                <a:latin typeface="Arial" panose="020B0604020202020204" pitchFamily="34" charset="0"/>
                <a:cs typeface="Arial" panose="020B0604020202020204" pitchFamily="34" charset="0"/>
              </a:rPr>
              <a:t>David Rausis, </a:t>
            </a:r>
            <a:r>
              <a:rPr lang="en-US" sz="2000" dirty="0">
                <a:latin typeface="Arial" panose="020B0604020202020204" pitchFamily="34" charset="0"/>
                <a:cs typeface="Arial" panose="020B0604020202020204" pitchFamily="34" charset="0"/>
              </a:rPr>
              <a:t>13.11.2018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Baseline Recap – Targets</a:t>
            </a:r>
          </a:p>
        </p:txBody>
      </p:sp>
      <p:sp>
        <p:nvSpPr>
          <p:cNvPr id="3" name="Content Placeholder 2"/>
          <p:cNvSpPr>
            <a:spLocks noGrp="1"/>
          </p:cNvSpPr>
          <p:nvPr>
            <p:ph idx="1"/>
          </p:nvPr>
        </p:nvSpPr>
        <p:spPr/>
        <p:txBody>
          <a:bodyPr/>
          <a:lstStyle/>
          <a:p>
            <a:r>
              <a:rPr lang="en-US" sz="2400" dirty="0"/>
              <a:t>Goal 3</a:t>
            </a:r>
          </a:p>
          <a:p>
            <a:pPr lvl="1"/>
            <a:r>
              <a:rPr lang="en-US" sz="2000" dirty="0"/>
              <a:t>3.A Annual nationally representative statistics on births  - </a:t>
            </a:r>
            <a:r>
              <a:rPr lang="en-US" sz="2000" b="1" dirty="0"/>
              <a:t>31</a:t>
            </a:r>
          </a:p>
          <a:p>
            <a:pPr lvl="1"/>
            <a:r>
              <a:rPr lang="en-US" sz="2000" dirty="0"/>
              <a:t>3.B Annual nationally representative statistics on deaths - </a:t>
            </a:r>
            <a:r>
              <a:rPr lang="en-US" sz="2000" b="1" dirty="0"/>
              <a:t>34</a:t>
            </a:r>
          </a:p>
          <a:p>
            <a:pPr lvl="1"/>
            <a:r>
              <a:rPr lang="en-US" sz="2000" dirty="0"/>
              <a:t>3.C Deaths in health facilities or with the attention of a medical practitioner have an underlying cause of death code - </a:t>
            </a:r>
            <a:r>
              <a:rPr lang="en-US" sz="2000" b="1" dirty="0"/>
              <a:t>33</a:t>
            </a:r>
          </a:p>
          <a:p>
            <a:pPr lvl="1"/>
            <a:r>
              <a:rPr lang="en-US" sz="2000" dirty="0"/>
              <a:t>3.D Reduction of Ill-defined codes - </a:t>
            </a:r>
            <a:r>
              <a:rPr lang="en-US" sz="2000" b="1" dirty="0"/>
              <a:t>28</a:t>
            </a:r>
          </a:p>
          <a:p>
            <a:pPr lvl="1"/>
            <a:r>
              <a:rPr lang="en-US" sz="2000" dirty="0"/>
              <a:t>3.E Deaths outside of a health facility and without the attention of a medical practitioner have their underlying cause of death code determined through verbal autopsy – </a:t>
            </a:r>
            <a:r>
              <a:rPr lang="en-US" sz="2000" b="1" dirty="0"/>
              <a:t>26</a:t>
            </a:r>
          </a:p>
          <a:p>
            <a:pPr lvl="1"/>
            <a:r>
              <a:rPr lang="en-US" sz="2000" dirty="0"/>
              <a:t>3.F Key summary tabulations of vital statistics on births and deaths using registration records - </a:t>
            </a:r>
            <a:r>
              <a:rPr lang="en-US" sz="2000" b="1" dirty="0"/>
              <a:t>31</a:t>
            </a:r>
          </a:p>
          <a:p>
            <a:pPr lvl="1"/>
            <a:r>
              <a:rPr lang="en-US" sz="2000" dirty="0"/>
              <a:t>3.G Key summary tabulations of vital statistics on causes of death using registration records - </a:t>
            </a:r>
            <a:r>
              <a:rPr lang="en-US" sz="2000" b="1" dirty="0"/>
              <a:t>31</a:t>
            </a:r>
          </a:p>
          <a:p>
            <a:pPr lvl="1"/>
            <a:r>
              <a:rPr lang="en-US" sz="2000" dirty="0"/>
              <a:t>3.H </a:t>
            </a:r>
            <a:r>
              <a:rPr lang="en-US" sz="2000" dirty="0" err="1"/>
              <a:t>Cital</a:t>
            </a:r>
            <a:r>
              <a:rPr lang="en-US" sz="2000" dirty="0"/>
              <a:t> statistics report for the previous two years, using registration records - </a:t>
            </a:r>
            <a:r>
              <a:rPr lang="en-US" sz="2000" b="1" dirty="0"/>
              <a:t>31</a:t>
            </a:r>
          </a:p>
          <a:p>
            <a:pPr lvl="1"/>
            <a:endParaRPr lang="en-US" sz="2000" dirty="0"/>
          </a:p>
        </p:txBody>
      </p:sp>
    </p:spTree>
    <p:extLst>
      <p:ext uri="{BB962C8B-B14F-4D97-AF65-F5344CB8AC3E}">
        <p14:creationId xmlns:p14="http://schemas.microsoft.com/office/powerpoint/2010/main" val="3673496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5DBF3-7E88-4793-BF55-E98534F9A7B7}"/>
              </a:ext>
            </a:extLst>
          </p:cNvPr>
          <p:cNvSpPr>
            <a:spLocks noGrp="1"/>
          </p:cNvSpPr>
          <p:nvPr>
            <p:ph type="title"/>
          </p:nvPr>
        </p:nvSpPr>
        <p:spPr/>
        <p:txBody>
          <a:bodyPr/>
          <a:lstStyle/>
          <a:p>
            <a:r>
              <a:rPr lang="en-US" sz="3200" dirty="0"/>
              <a:t>Challenges</a:t>
            </a:r>
          </a:p>
        </p:txBody>
      </p:sp>
      <p:sp>
        <p:nvSpPr>
          <p:cNvPr id="3" name="Content Placeholder 2">
            <a:extLst>
              <a:ext uri="{FF2B5EF4-FFF2-40B4-BE49-F238E27FC236}">
                <a16:creationId xmlns:a16="http://schemas.microsoft.com/office/drawing/2014/main" id="{92E4325C-7C98-485B-AA21-6BE07E265B96}"/>
              </a:ext>
            </a:extLst>
          </p:cNvPr>
          <p:cNvSpPr>
            <a:spLocks noGrp="1"/>
          </p:cNvSpPr>
          <p:nvPr>
            <p:ph idx="1"/>
          </p:nvPr>
        </p:nvSpPr>
        <p:spPr/>
        <p:txBody>
          <a:bodyPr/>
          <a:lstStyle/>
          <a:p>
            <a:pPr>
              <a:spcBef>
                <a:spcPts val="1200"/>
              </a:spcBef>
            </a:pPr>
            <a:r>
              <a:rPr lang="en-US" dirty="0"/>
              <a:t>Partial responses</a:t>
            </a:r>
          </a:p>
          <a:p>
            <a:pPr>
              <a:spcBef>
                <a:spcPts val="1200"/>
              </a:spcBef>
            </a:pPr>
            <a:r>
              <a:rPr lang="en-US" dirty="0"/>
              <a:t>Targets without baseline</a:t>
            </a:r>
          </a:p>
          <a:p>
            <a:pPr>
              <a:spcBef>
                <a:spcPts val="1200"/>
              </a:spcBef>
            </a:pPr>
            <a:r>
              <a:rPr lang="en-US" dirty="0"/>
              <a:t>Lack of consistency</a:t>
            </a:r>
          </a:p>
          <a:p>
            <a:pPr>
              <a:spcBef>
                <a:spcPts val="1200"/>
              </a:spcBef>
            </a:pPr>
            <a:r>
              <a:rPr lang="en-US" dirty="0"/>
              <a:t>Unclear sources and years</a:t>
            </a:r>
          </a:p>
          <a:p>
            <a:pPr>
              <a:spcBef>
                <a:spcPts val="1200"/>
              </a:spcBef>
            </a:pPr>
            <a:r>
              <a:rPr lang="en-US" dirty="0"/>
              <a:t>Validation takes time</a:t>
            </a:r>
          </a:p>
          <a:p>
            <a:pPr>
              <a:spcBef>
                <a:spcPts val="1200"/>
              </a:spcBef>
            </a:pPr>
            <a:r>
              <a:rPr lang="en-US"/>
              <a:t>Late submissions</a:t>
            </a:r>
            <a:endParaRPr lang="en-US" dirty="0"/>
          </a:p>
          <a:p>
            <a:endParaRPr lang="en-US" sz="2400" dirty="0"/>
          </a:p>
        </p:txBody>
      </p:sp>
    </p:spTree>
    <p:extLst>
      <p:ext uri="{BB962C8B-B14F-4D97-AF65-F5344CB8AC3E}">
        <p14:creationId xmlns:p14="http://schemas.microsoft.com/office/powerpoint/2010/main" val="2733031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5DBF3-7E88-4793-BF55-E98534F9A7B7}"/>
              </a:ext>
            </a:extLst>
          </p:cNvPr>
          <p:cNvSpPr>
            <a:spLocks noGrp="1"/>
          </p:cNvSpPr>
          <p:nvPr>
            <p:ph type="title"/>
          </p:nvPr>
        </p:nvSpPr>
        <p:spPr/>
        <p:txBody>
          <a:bodyPr/>
          <a:lstStyle/>
          <a:p>
            <a:r>
              <a:rPr lang="en-US" sz="3200" dirty="0"/>
              <a:t>Key Lessons</a:t>
            </a:r>
          </a:p>
        </p:txBody>
      </p:sp>
      <p:sp>
        <p:nvSpPr>
          <p:cNvPr id="3" name="Content Placeholder 2">
            <a:extLst>
              <a:ext uri="{FF2B5EF4-FFF2-40B4-BE49-F238E27FC236}">
                <a16:creationId xmlns:a16="http://schemas.microsoft.com/office/drawing/2014/main" id="{92E4325C-7C98-485B-AA21-6BE07E265B96}"/>
              </a:ext>
            </a:extLst>
          </p:cNvPr>
          <p:cNvSpPr>
            <a:spLocks noGrp="1"/>
          </p:cNvSpPr>
          <p:nvPr>
            <p:ph idx="1"/>
          </p:nvPr>
        </p:nvSpPr>
        <p:spPr/>
        <p:txBody>
          <a:bodyPr/>
          <a:lstStyle/>
          <a:p>
            <a:pPr>
              <a:spcBef>
                <a:spcPts val="1200"/>
              </a:spcBef>
            </a:pPr>
            <a:r>
              <a:rPr lang="en-US" dirty="0"/>
              <a:t>Questionnaires filled by a committee/group are of better quality</a:t>
            </a:r>
          </a:p>
          <a:p>
            <a:pPr>
              <a:spcBef>
                <a:spcPts val="1200"/>
              </a:spcBef>
            </a:pPr>
            <a:r>
              <a:rPr lang="en-US" dirty="0"/>
              <a:t>Webinar and Q&amp;A sheet seemed helpful</a:t>
            </a:r>
          </a:p>
          <a:p>
            <a:pPr>
              <a:spcBef>
                <a:spcPts val="1200"/>
              </a:spcBef>
            </a:pPr>
            <a:r>
              <a:rPr lang="en-US" dirty="0"/>
              <a:t>Pilot testing would have helped identify many problems</a:t>
            </a:r>
          </a:p>
        </p:txBody>
      </p:sp>
    </p:spTree>
    <p:extLst>
      <p:ext uri="{BB962C8B-B14F-4D97-AF65-F5344CB8AC3E}">
        <p14:creationId xmlns:p14="http://schemas.microsoft.com/office/powerpoint/2010/main" val="3277098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5288" y="3424238"/>
            <a:ext cx="3608387" cy="2908300"/>
          </a:xfrm>
        </p:spPr>
        <p:txBody>
          <a:bodyPr>
            <a:normAutofit/>
          </a:bodyPr>
          <a:lstStyle/>
          <a:p>
            <a:pPr>
              <a:spcBef>
                <a:spcPts val="1200"/>
              </a:spcBef>
              <a:spcAft>
                <a:spcPts val="1200"/>
              </a:spcAft>
            </a:pPr>
            <a:r>
              <a:rPr lang="en-US" sz="3200">
                <a:latin typeface="Arial" charset="0"/>
                <a:cs typeface="Arial" charset="0"/>
              </a:rPr>
              <a:t>Thank you!</a:t>
            </a:r>
            <a:br>
              <a:rPr lang="en-US">
                <a:latin typeface="Arial" charset="0"/>
                <a:cs typeface="Arial" charset="0"/>
              </a:rPr>
            </a:br>
            <a:br>
              <a:rPr lang="en-US">
                <a:latin typeface="Arial" charset="0"/>
                <a:cs typeface="Arial" charset="0"/>
              </a:rPr>
            </a:br>
            <a:r>
              <a:rPr lang="en-US">
                <a:latin typeface="Arial" charset="0"/>
                <a:cs typeface="Arial" charset="0"/>
              </a:rPr>
              <a:t>For more information, please visit: www.getinthepicture.org</a:t>
            </a:r>
            <a:br>
              <a:rPr lang="en-US">
                <a:latin typeface="Arial" charset="0"/>
                <a:cs typeface="Arial" charset="0"/>
              </a:rPr>
            </a:br>
            <a:br>
              <a:rPr lang="en-US" sz="1400">
                <a:latin typeface="Arial" charset="0"/>
                <a:cs typeface="Arial" charset="0"/>
              </a:rPr>
            </a:br>
            <a:endParaRPr lang="en-US">
              <a:latin typeface="Arial" charset="0"/>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937"/>
            <a:ext cx="7445022" cy="1143000"/>
          </a:xfrm>
        </p:spPr>
        <p:txBody>
          <a:bodyPr>
            <a:noAutofit/>
          </a:bodyPr>
          <a:lstStyle/>
          <a:p>
            <a:pPr>
              <a:spcBef>
                <a:spcPts val="1800"/>
              </a:spcBef>
              <a:buSzPct val="100000"/>
            </a:pPr>
            <a:r>
              <a:rPr lang="en-US" sz="3200" dirty="0"/>
              <a:t>2014 Ministerial Conference on CRVS</a:t>
            </a:r>
          </a:p>
        </p:txBody>
      </p:sp>
      <p:sp>
        <p:nvSpPr>
          <p:cNvPr id="3" name="Content Placeholder 2"/>
          <p:cNvSpPr>
            <a:spLocks noGrp="1"/>
          </p:cNvSpPr>
          <p:nvPr>
            <p:ph idx="1"/>
          </p:nvPr>
        </p:nvSpPr>
        <p:spPr>
          <a:xfrm>
            <a:off x="4738255" y="1663049"/>
            <a:ext cx="4109496" cy="4909866"/>
          </a:xfrm>
        </p:spPr>
        <p:txBody>
          <a:bodyPr>
            <a:noAutofit/>
          </a:bodyPr>
          <a:lstStyle/>
          <a:p>
            <a:pPr marL="0" lvl="1" indent="0" algn="ctr">
              <a:spcBef>
                <a:spcPts val="600"/>
              </a:spcBef>
              <a:buNone/>
            </a:pPr>
            <a:endParaRPr lang="en-US" b="1" dirty="0"/>
          </a:p>
          <a:p>
            <a:pPr marL="0" lvl="1" indent="0" algn="ctr">
              <a:spcBef>
                <a:spcPts val="600"/>
              </a:spcBef>
              <a:buNone/>
            </a:pPr>
            <a:r>
              <a:rPr lang="en-US" b="1" dirty="0"/>
              <a:t>A Shared Vision</a:t>
            </a:r>
          </a:p>
          <a:p>
            <a:pPr marL="0" lvl="1" indent="0" algn="just">
              <a:spcBef>
                <a:spcPts val="600"/>
              </a:spcBef>
              <a:buNone/>
            </a:pPr>
            <a:endParaRPr lang="en-US" sz="2400" i="1" dirty="0"/>
          </a:p>
          <a:p>
            <a:pPr marL="0" lvl="1" indent="0" algn="just">
              <a:spcBef>
                <a:spcPts val="600"/>
              </a:spcBef>
              <a:buNone/>
            </a:pPr>
            <a:r>
              <a:rPr lang="en-US" sz="2400" i="1" dirty="0"/>
              <a:t>“By 2024, all people in Asia and the Pacific benefit from universal and responsive CRVS systems that facilitate the realization of their rights and support good governance, health and development”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63049"/>
            <a:ext cx="4048811" cy="4904007"/>
          </a:xfrm>
          <a:prstGeom prst="rect">
            <a:avLst/>
          </a:prstGeom>
        </p:spPr>
      </p:pic>
    </p:spTree>
    <p:extLst>
      <p:ext uri="{BB962C8B-B14F-4D97-AF65-F5344CB8AC3E}">
        <p14:creationId xmlns:p14="http://schemas.microsoft.com/office/powerpoint/2010/main" val="2828246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937"/>
            <a:ext cx="7445022" cy="1143000"/>
          </a:xfrm>
        </p:spPr>
        <p:txBody>
          <a:bodyPr>
            <a:noAutofit/>
          </a:bodyPr>
          <a:lstStyle/>
          <a:p>
            <a:r>
              <a:rPr lang="en-US" sz="3200" dirty="0"/>
              <a:t>2014 Ministerial Conference on CRVS</a:t>
            </a:r>
          </a:p>
        </p:txBody>
      </p:sp>
      <p:sp>
        <p:nvSpPr>
          <p:cNvPr id="3" name="Content Placeholder 2"/>
          <p:cNvSpPr>
            <a:spLocks noGrp="1"/>
          </p:cNvSpPr>
          <p:nvPr>
            <p:ph idx="1"/>
          </p:nvPr>
        </p:nvSpPr>
        <p:spPr>
          <a:xfrm>
            <a:off x="430826" y="1108542"/>
            <a:ext cx="8416925" cy="5214985"/>
          </a:xfrm>
        </p:spPr>
        <p:txBody>
          <a:bodyPr>
            <a:noAutofit/>
          </a:bodyPr>
          <a:lstStyle/>
          <a:p>
            <a:pPr marL="0" lvl="1" indent="0" algn="just">
              <a:spcBef>
                <a:spcPts val="600"/>
              </a:spcBef>
              <a:buNone/>
            </a:pPr>
            <a:endParaRPr lang="en-US" sz="2400" b="1" i="1" dirty="0"/>
          </a:p>
          <a:p>
            <a:pPr marL="0" lvl="1" indent="0" algn="just">
              <a:spcBef>
                <a:spcPts val="600"/>
              </a:spcBef>
              <a:buNone/>
            </a:pPr>
            <a:r>
              <a:rPr lang="en-US" sz="2400" b="1" dirty="0"/>
              <a:t>To realize this shared vision, Asia-Pacific governments: </a:t>
            </a:r>
          </a:p>
          <a:p>
            <a:pPr marL="450850" lvl="1" indent="-450850" algn="just">
              <a:spcBef>
                <a:spcPts val="600"/>
              </a:spcBef>
              <a:buBlip>
                <a:blip r:embed="rId3"/>
              </a:buBlip>
            </a:pPr>
            <a:endParaRPr lang="en-US" sz="2200" dirty="0"/>
          </a:p>
          <a:p>
            <a:pPr marL="450850" lvl="1" indent="-450850" algn="just">
              <a:spcBef>
                <a:spcPts val="600"/>
              </a:spcBef>
              <a:buBlip>
                <a:blip r:embed="rId3"/>
              </a:buBlip>
            </a:pPr>
            <a:r>
              <a:rPr lang="en-US" sz="2400" dirty="0"/>
              <a:t>Adopted the </a:t>
            </a:r>
            <a:r>
              <a:rPr lang="en-US" sz="2400" b="1" dirty="0"/>
              <a:t>Ministerial Declaration </a:t>
            </a:r>
            <a:r>
              <a:rPr lang="en-US" sz="2400" dirty="0"/>
              <a:t>to “Get every one in the picture”</a:t>
            </a:r>
          </a:p>
          <a:p>
            <a:pPr marL="450850" lvl="1" indent="-450850" algn="just">
              <a:spcBef>
                <a:spcPts val="600"/>
              </a:spcBef>
              <a:buBlip>
                <a:blip r:embed="rId3"/>
              </a:buBlip>
            </a:pPr>
            <a:r>
              <a:rPr lang="en-US" sz="2400" dirty="0"/>
              <a:t>Proclaimed the Asian and Pacific </a:t>
            </a:r>
            <a:r>
              <a:rPr lang="en-US" sz="2400" b="1" dirty="0"/>
              <a:t>CRVS Decade, </a:t>
            </a:r>
            <a:r>
              <a:rPr lang="en-US" sz="2400" dirty="0"/>
              <a:t>2015-2024</a:t>
            </a:r>
          </a:p>
          <a:p>
            <a:pPr marL="450850" lvl="1" indent="-450850" algn="just">
              <a:spcBef>
                <a:spcPts val="600"/>
              </a:spcBef>
              <a:buBlip>
                <a:blip r:embed="rId3"/>
              </a:buBlip>
            </a:pPr>
            <a:r>
              <a:rPr lang="en-US" sz="2400" dirty="0"/>
              <a:t>Developed the </a:t>
            </a:r>
            <a:r>
              <a:rPr lang="en-US" sz="2400" b="1" dirty="0"/>
              <a:t>Regional Action Framework</a:t>
            </a:r>
          </a:p>
          <a:p>
            <a:pPr marL="779462" lvl="2" indent="-342900" algn="just">
              <a:spcBef>
                <a:spcPts val="600"/>
              </a:spcBef>
              <a:buFontTx/>
              <a:buChar char="-"/>
            </a:pPr>
            <a:r>
              <a:rPr lang="en-US" dirty="0"/>
              <a:t>3 goals</a:t>
            </a:r>
          </a:p>
          <a:p>
            <a:pPr marL="779462" lvl="2" indent="-342900" algn="just">
              <a:spcBef>
                <a:spcPts val="600"/>
              </a:spcBef>
              <a:buFontTx/>
              <a:buChar char="-"/>
            </a:pPr>
            <a:r>
              <a:rPr lang="en-US" dirty="0"/>
              <a:t>15 nationally set targets</a:t>
            </a:r>
          </a:p>
          <a:p>
            <a:pPr marL="779462" lvl="2" indent="-342900" algn="just">
              <a:spcBef>
                <a:spcPts val="600"/>
              </a:spcBef>
              <a:buFontTx/>
              <a:buChar char="-"/>
            </a:pPr>
            <a:r>
              <a:rPr lang="en-US" dirty="0"/>
              <a:t>7 action areas</a:t>
            </a:r>
          </a:p>
          <a:p>
            <a:pPr marL="779462" lvl="2" indent="-342900" algn="just">
              <a:spcBef>
                <a:spcPts val="600"/>
              </a:spcBef>
              <a:buFontTx/>
              <a:buChar char="-"/>
            </a:pPr>
            <a:r>
              <a:rPr lang="en-US" dirty="0"/>
              <a:t>8 implementation steps</a:t>
            </a:r>
          </a:p>
          <a:p>
            <a:pPr marL="450850" lvl="1" indent="-450850" algn="just">
              <a:spcBef>
                <a:spcPts val="600"/>
              </a:spcBef>
              <a:buBlip>
                <a:blip r:embed="rId3"/>
              </a:buBlip>
            </a:pPr>
            <a:endParaRPr lang="en-US" sz="2400" b="1" dirty="0"/>
          </a:p>
          <a:p>
            <a:pPr marL="887412" lvl="2" indent="-450850" algn="just">
              <a:spcBef>
                <a:spcPts val="600"/>
              </a:spcBef>
              <a:buBlip>
                <a:blip r:embed="rId3"/>
              </a:buBlip>
            </a:pPr>
            <a:endParaRPr lang="en-US" sz="2000" dirty="0"/>
          </a:p>
        </p:txBody>
      </p:sp>
      <p:pic>
        <p:nvPicPr>
          <p:cNvPr id="5" name="Picture 4">
            <a:extLst>
              <a:ext uri="{FF2B5EF4-FFF2-40B4-BE49-F238E27FC236}">
                <a16:creationId xmlns:a16="http://schemas.microsoft.com/office/drawing/2014/main" id="{CF3760B0-3A91-47FF-90CD-9130DC697610}"/>
              </a:ext>
            </a:extLst>
          </p:cNvPr>
          <p:cNvPicPr>
            <a:picLocks noChangeAspect="1"/>
          </p:cNvPicPr>
          <p:nvPr/>
        </p:nvPicPr>
        <p:blipFill>
          <a:blip r:embed="rId4"/>
          <a:stretch>
            <a:fillRect/>
          </a:stretch>
        </p:blipFill>
        <p:spPr>
          <a:xfrm>
            <a:off x="5161455" y="5310771"/>
            <a:ext cx="3551719" cy="1107958"/>
          </a:xfrm>
          <a:prstGeom prst="rect">
            <a:avLst/>
          </a:prstGeom>
        </p:spPr>
      </p:pic>
    </p:spTree>
    <p:extLst>
      <p:ext uri="{BB962C8B-B14F-4D97-AF65-F5344CB8AC3E}">
        <p14:creationId xmlns:p14="http://schemas.microsoft.com/office/powerpoint/2010/main" val="3810412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97798-1A0D-46DC-A09B-3D158D095916}"/>
              </a:ext>
            </a:extLst>
          </p:cNvPr>
          <p:cNvSpPr>
            <a:spLocks noGrp="1"/>
          </p:cNvSpPr>
          <p:nvPr>
            <p:ph type="title"/>
          </p:nvPr>
        </p:nvSpPr>
        <p:spPr/>
        <p:txBody>
          <a:bodyPr>
            <a:noAutofit/>
          </a:bodyPr>
          <a:lstStyle/>
          <a:p>
            <a:r>
              <a:rPr lang="en-US" sz="3200" dirty="0"/>
              <a:t>Regional Action Framework:</a:t>
            </a:r>
            <a:br>
              <a:rPr lang="en-GB" sz="3200" dirty="0">
                <a:latin typeface="Arial" panose="020B0604020202020204" pitchFamily="34" charset="0"/>
                <a:cs typeface="Arial" panose="020B0604020202020204" pitchFamily="34" charset="0"/>
              </a:rPr>
            </a:br>
            <a:r>
              <a:rPr lang="en-GB" sz="3200" i="1" dirty="0">
                <a:latin typeface="Arial" panose="020B0604020202020204" pitchFamily="34" charset="0"/>
                <a:cs typeface="Arial" panose="020B0604020202020204" pitchFamily="34" charset="0"/>
              </a:rPr>
              <a:t>Goals</a:t>
            </a:r>
            <a:endParaRPr lang="en-US" sz="3200" dirty="0"/>
          </a:p>
        </p:txBody>
      </p:sp>
      <p:graphicFrame>
        <p:nvGraphicFramePr>
          <p:cNvPr id="5" name="Table 4">
            <a:extLst>
              <a:ext uri="{FF2B5EF4-FFF2-40B4-BE49-F238E27FC236}">
                <a16:creationId xmlns:a16="http://schemas.microsoft.com/office/drawing/2014/main" id="{BC3005AA-43A0-4274-9C67-B644A04BA78C}"/>
              </a:ext>
            </a:extLst>
          </p:cNvPr>
          <p:cNvGraphicFramePr>
            <a:graphicFrameLocks noGrp="1"/>
          </p:cNvGraphicFramePr>
          <p:nvPr>
            <p:extLst>
              <p:ext uri="{D42A27DB-BD31-4B8C-83A1-F6EECF244321}">
                <p14:modId xmlns:p14="http://schemas.microsoft.com/office/powerpoint/2010/main" val="3958665494"/>
              </p:ext>
            </p:extLst>
          </p:nvPr>
        </p:nvGraphicFramePr>
        <p:xfrm>
          <a:off x="833213" y="1639229"/>
          <a:ext cx="7445024" cy="4920796"/>
        </p:xfrm>
        <a:graphic>
          <a:graphicData uri="http://schemas.openxmlformats.org/drawingml/2006/table">
            <a:tbl>
              <a:tblPr firstRow="1" bandRow="1">
                <a:tableStyleId>{5C22544A-7EE6-4342-B048-85BDC9FD1C3A}</a:tableStyleId>
              </a:tblPr>
              <a:tblGrid>
                <a:gridCol w="1413876">
                  <a:extLst>
                    <a:ext uri="{9D8B030D-6E8A-4147-A177-3AD203B41FA5}">
                      <a16:colId xmlns:a16="http://schemas.microsoft.com/office/drawing/2014/main" val="4232881200"/>
                    </a:ext>
                  </a:extLst>
                </a:gridCol>
                <a:gridCol w="6031148">
                  <a:extLst>
                    <a:ext uri="{9D8B030D-6E8A-4147-A177-3AD203B41FA5}">
                      <a16:colId xmlns:a16="http://schemas.microsoft.com/office/drawing/2014/main" val="2356222077"/>
                    </a:ext>
                  </a:extLst>
                </a:gridCol>
              </a:tblGrid>
              <a:tr h="1360452">
                <a:tc>
                  <a:txBody>
                    <a:bodyPr/>
                    <a:lstStyle/>
                    <a:p>
                      <a:endParaRPr lang="en-US" dirty="0"/>
                    </a:p>
                    <a:p>
                      <a:endParaRPr lang="en-US" dirty="0"/>
                    </a:p>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just">
                        <a:buNone/>
                      </a:pPr>
                      <a:r>
                        <a:rPr lang="en-GB" sz="2400" b="1" dirty="0">
                          <a:solidFill>
                            <a:schemeClr val="tx1"/>
                          </a:solidFill>
                          <a:latin typeface="Arial" panose="020B0604020202020204" pitchFamily="34" charset="0"/>
                          <a:cs typeface="Arial" panose="020B0604020202020204" pitchFamily="34" charset="0"/>
                        </a:rPr>
                        <a:t>Goal 1</a:t>
                      </a:r>
                    </a:p>
                    <a:p>
                      <a:pPr marL="0" indent="0" algn="just">
                        <a:buNone/>
                      </a:pPr>
                      <a:r>
                        <a:rPr lang="en-GB" sz="2000" b="1" dirty="0">
                          <a:solidFill>
                            <a:schemeClr val="tx1"/>
                          </a:solidFill>
                          <a:latin typeface="Arial" panose="020B0604020202020204" pitchFamily="34" charset="0"/>
                          <a:cs typeface="Arial" panose="020B0604020202020204" pitchFamily="34" charset="0"/>
                        </a:rPr>
                        <a:t>Universal civil registration </a:t>
                      </a:r>
                      <a:r>
                        <a:rPr lang="en-GB" sz="2000" b="0" dirty="0">
                          <a:solidFill>
                            <a:schemeClr val="tx1"/>
                          </a:solidFill>
                          <a:latin typeface="Arial" panose="020B0604020202020204" pitchFamily="34" charset="0"/>
                          <a:cs typeface="Arial" panose="020B0604020202020204" pitchFamily="34" charset="0"/>
                        </a:rPr>
                        <a:t>of births, deaths and other vital events</a:t>
                      </a:r>
                      <a:endParaRPr lang="en-US" sz="2000" b="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5985509"/>
                  </a:ext>
                </a:extLst>
              </a:tr>
              <a:tr h="1780172">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just">
                        <a:buNone/>
                      </a:pPr>
                      <a:r>
                        <a:rPr lang="en-GB" sz="2400" b="1" dirty="0">
                          <a:latin typeface="Arial" panose="020B0604020202020204" pitchFamily="34" charset="0"/>
                          <a:cs typeface="Arial" panose="020B0604020202020204" pitchFamily="34" charset="0"/>
                        </a:rPr>
                        <a:t>Goal </a:t>
                      </a:r>
                      <a:r>
                        <a:rPr lang="en-GB" sz="2000" b="1" dirty="0">
                          <a:latin typeface="Arial" panose="020B0604020202020204" pitchFamily="34" charset="0"/>
                          <a:cs typeface="Arial" panose="020B0604020202020204" pitchFamily="34" charset="0"/>
                        </a:rPr>
                        <a:t>2</a:t>
                      </a:r>
                    </a:p>
                    <a:p>
                      <a:pPr marL="0" indent="0" algn="just">
                        <a:buNone/>
                      </a:pPr>
                      <a:r>
                        <a:rPr lang="en-GB" sz="2000" b="0" dirty="0">
                          <a:latin typeface="Arial" panose="020B0604020202020204" pitchFamily="34" charset="0"/>
                          <a:cs typeface="Arial" panose="020B0604020202020204" pitchFamily="34" charset="0"/>
                        </a:rPr>
                        <a:t>All individuals are provided with </a:t>
                      </a:r>
                      <a:r>
                        <a:rPr lang="en-GB" sz="2000" b="1" dirty="0">
                          <a:latin typeface="Arial" panose="020B0604020202020204" pitchFamily="34" charset="0"/>
                          <a:cs typeface="Arial" panose="020B0604020202020204" pitchFamily="34" charset="0"/>
                        </a:rPr>
                        <a:t>legal documentation </a:t>
                      </a:r>
                      <a:r>
                        <a:rPr lang="en-GB" sz="2000" b="0" dirty="0">
                          <a:latin typeface="Arial" panose="020B0604020202020204" pitchFamily="34" charset="0"/>
                          <a:cs typeface="Arial" panose="020B0604020202020204" pitchFamily="34" charset="0"/>
                        </a:rPr>
                        <a:t>of civil registration of births</a:t>
                      </a:r>
                      <a:r>
                        <a:rPr lang="en-GB" sz="2000" dirty="0">
                          <a:latin typeface="Arial" panose="020B0604020202020204" pitchFamily="34" charset="0"/>
                          <a:cs typeface="Arial" panose="020B0604020202020204" pitchFamily="34" charset="0"/>
                        </a:rPr>
                        <a:t>, deaths and other vital events, as necessary, to claim identity, civil status and ensuing rights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2444706"/>
                  </a:ext>
                </a:extLst>
              </a:tr>
              <a:tr h="1780172">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None/>
                      </a:pPr>
                      <a:r>
                        <a:rPr lang="en-GB" sz="2400" b="1" dirty="0">
                          <a:latin typeface="Arial" panose="020B0604020202020204" pitchFamily="34" charset="0"/>
                          <a:cs typeface="Arial" panose="020B0604020202020204" pitchFamily="34" charset="0"/>
                        </a:rPr>
                        <a:t>Goal 3</a:t>
                      </a:r>
                    </a:p>
                    <a:p>
                      <a:pPr marL="0" indent="0">
                        <a:buNone/>
                      </a:pPr>
                      <a:r>
                        <a:rPr lang="en-GB" sz="2000" b="0" dirty="0">
                          <a:latin typeface="Arial" panose="020B0604020202020204" pitchFamily="34" charset="0"/>
                          <a:cs typeface="Arial" panose="020B0604020202020204" pitchFamily="34" charset="0"/>
                        </a:rPr>
                        <a:t>Accurate, complete and timely </a:t>
                      </a:r>
                      <a:r>
                        <a:rPr lang="en-GB" sz="2000" b="1" dirty="0">
                          <a:latin typeface="Arial" panose="020B0604020202020204" pitchFamily="34" charset="0"/>
                          <a:cs typeface="Arial" panose="020B0604020202020204" pitchFamily="34" charset="0"/>
                        </a:rPr>
                        <a:t>vital statistics </a:t>
                      </a:r>
                      <a:r>
                        <a:rPr lang="en-GB" sz="2000" dirty="0">
                          <a:latin typeface="Arial" panose="020B0604020202020204" pitchFamily="34" charset="0"/>
                          <a:cs typeface="Arial" panose="020B0604020202020204" pitchFamily="34" charset="0"/>
                        </a:rPr>
                        <a:t>(including causes of death) are produced based on registration records and are disseminated</a:t>
                      </a:r>
                    </a:p>
                    <a:p>
                      <a:endParaRPr lang="en-US" sz="20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0712808"/>
                  </a:ext>
                </a:extLst>
              </a:tr>
            </a:tbl>
          </a:graphicData>
        </a:graphic>
      </p:graphicFrame>
      <p:pic>
        <p:nvPicPr>
          <p:cNvPr id="7" name="Picture 6" descr="P:\Public\SD\CRVS\Website\Visual identity\Icons\Icon_Goal_CivilReg.png">
            <a:extLst>
              <a:ext uri="{FF2B5EF4-FFF2-40B4-BE49-F238E27FC236}">
                <a16:creationId xmlns:a16="http://schemas.microsoft.com/office/drawing/2014/main" id="{B6BDFC6E-3760-4E28-8CEE-ED72CFFE751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1780" y="1739040"/>
            <a:ext cx="936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Public\SD\CRVS\Website\Visual identity\Icons\Icon_Goal_LegalDocs.png">
            <a:extLst>
              <a:ext uri="{FF2B5EF4-FFF2-40B4-BE49-F238E27FC236}">
                <a16:creationId xmlns:a16="http://schemas.microsoft.com/office/drawing/2014/main" id="{8A7C9D6A-6542-47AE-AC40-99749E1ECAE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1780" y="3176558"/>
            <a:ext cx="936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Public\SD\CRVS\Website\Visual identity\Icons\Icon_Goal_VitalStat.png">
            <a:extLst>
              <a:ext uri="{FF2B5EF4-FFF2-40B4-BE49-F238E27FC236}">
                <a16:creationId xmlns:a16="http://schemas.microsoft.com/office/drawing/2014/main" id="{CA30D7B0-02FA-410C-813C-7CA4CC7F84E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50231" y="4916770"/>
            <a:ext cx="935403"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344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latin typeface="Arial" panose="020B0604020202020204" pitchFamily="34" charset="0"/>
                <a:cs typeface="Arial" panose="020B0604020202020204" pitchFamily="34" charset="0"/>
              </a:rPr>
              <a:t>Regional Action Framework: </a:t>
            </a:r>
            <a:br>
              <a:rPr lang="en-GB" sz="3200" dirty="0">
                <a:latin typeface="Arial" panose="020B0604020202020204" pitchFamily="34" charset="0"/>
                <a:cs typeface="Arial" panose="020B0604020202020204" pitchFamily="34" charset="0"/>
              </a:rPr>
            </a:br>
            <a:r>
              <a:rPr lang="en-GB" sz="3200" i="1" dirty="0">
                <a:latin typeface="Arial" panose="020B0604020202020204" pitchFamily="34" charset="0"/>
                <a:cs typeface="Arial" panose="020B0604020202020204" pitchFamily="34" charset="0"/>
              </a:rPr>
              <a:t>Action Areas</a:t>
            </a:r>
            <a:endParaRPr lang="en-US" sz="3200" dirty="0"/>
          </a:p>
        </p:txBody>
      </p:sp>
      <p:sp>
        <p:nvSpPr>
          <p:cNvPr id="3" name="Content Placeholder 2"/>
          <p:cNvSpPr>
            <a:spLocks noGrp="1"/>
          </p:cNvSpPr>
          <p:nvPr>
            <p:ph idx="1"/>
          </p:nvPr>
        </p:nvSpPr>
        <p:spPr/>
        <p:txBody>
          <a:bodyPr/>
          <a:lstStyle/>
          <a:p>
            <a:r>
              <a:rPr lang="en-US" sz="2400" dirty="0">
                <a:solidFill>
                  <a:schemeClr val="dk1"/>
                </a:solidFill>
                <a:latin typeface="Arial" panose="020B0604020202020204" pitchFamily="34" charset="0"/>
                <a:cs typeface="Arial" panose="020B0604020202020204" pitchFamily="34" charset="0"/>
              </a:rPr>
              <a:t>Political Commitment</a:t>
            </a:r>
          </a:p>
          <a:p>
            <a:r>
              <a:rPr lang="en-US" sz="2400" dirty="0">
                <a:solidFill>
                  <a:schemeClr val="dk1"/>
                </a:solidFill>
                <a:latin typeface="Arial" panose="020B0604020202020204" pitchFamily="34" charset="0"/>
                <a:cs typeface="Arial" panose="020B0604020202020204" pitchFamily="34" charset="0"/>
              </a:rPr>
              <a:t>Public engagement, participation and generating demand</a:t>
            </a:r>
          </a:p>
          <a:p>
            <a:r>
              <a:rPr lang="en-US" sz="2400" dirty="0">
                <a:solidFill>
                  <a:schemeClr val="dk1"/>
                </a:solidFill>
                <a:latin typeface="Arial" panose="020B0604020202020204" pitchFamily="34" charset="0"/>
                <a:cs typeface="Arial" panose="020B0604020202020204" pitchFamily="34" charset="0"/>
              </a:rPr>
              <a:t>Coordination</a:t>
            </a:r>
          </a:p>
          <a:p>
            <a:r>
              <a:rPr lang="en-US" sz="2400" dirty="0">
                <a:solidFill>
                  <a:schemeClr val="dk1"/>
                </a:solidFill>
                <a:latin typeface="Arial" panose="020B0604020202020204" pitchFamily="34" charset="0"/>
                <a:cs typeface="Arial" panose="020B0604020202020204" pitchFamily="34" charset="0"/>
              </a:rPr>
              <a:t>Policies, legislation and implementation of regulations</a:t>
            </a:r>
          </a:p>
          <a:p>
            <a:r>
              <a:rPr lang="en-US" sz="2400" dirty="0">
                <a:solidFill>
                  <a:schemeClr val="dk1"/>
                </a:solidFill>
                <a:latin typeface="Arial" panose="020B0604020202020204" pitchFamily="34" charset="0"/>
                <a:cs typeface="Arial" panose="020B0604020202020204" pitchFamily="34" charset="0"/>
              </a:rPr>
              <a:t>Infrastructure and resources</a:t>
            </a:r>
          </a:p>
          <a:p>
            <a:r>
              <a:rPr lang="en-US" sz="2400" dirty="0">
                <a:solidFill>
                  <a:schemeClr val="dk1"/>
                </a:solidFill>
                <a:latin typeface="Arial" panose="020B0604020202020204" pitchFamily="34" charset="0"/>
                <a:cs typeface="Arial" panose="020B0604020202020204" pitchFamily="34" charset="0"/>
              </a:rPr>
              <a:t>Operational procedures, practices and innovations</a:t>
            </a:r>
          </a:p>
          <a:p>
            <a:r>
              <a:rPr lang="en-US" sz="2400" dirty="0">
                <a:solidFill>
                  <a:schemeClr val="dk1"/>
                </a:solidFill>
                <a:latin typeface="Arial" panose="020B0604020202020204" pitchFamily="34" charset="0"/>
                <a:cs typeface="Arial" panose="020B0604020202020204" pitchFamily="34" charset="0"/>
              </a:rPr>
              <a:t>Production, dissemination and use of vital statistics</a:t>
            </a:r>
          </a:p>
          <a:p>
            <a:endParaRPr lang="en-US" sz="2000" dirty="0">
              <a:solidFill>
                <a:schemeClr val="dk1"/>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111527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97798-1A0D-46DC-A09B-3D158D095916}"/>
              </a:ext>
            </a:extLst>
          </p:cNvPr>
          <p:cNvSpPr>
            <a:spLocks noGrp="1"/>
          </p:cNvSpPr>
          <p:nvPr>
            <p:ph type="title"/>
          </p:nvPr>
        </p:nvSpPr>
        <p:spPr/>
        <p:txBody>
          <a:bodyPr>
            <a:noAutofit/>
          </a:bodyPr>
          <a:lstStyle/>
          <a:p>
            <a:r>
              <a:rPr lang="en-GB" sz="3200" dirty="0">
                <a:latin typeface="Arial" panose="020B0604020202020204" pitchFamily="34" charset="0"/>
                <a:cs typeface="Arial" panose="020B0604020202020204" pitchFamily="34" charset="0"/>
              </a:rPr>
              <a:t>Regional Action Framework: </a:t>
            </a:r>
            <a:br>
              <a:rPr lang="en-GB" sz="3200" dirty="0">
                <a:latin typeface="Arial" panose="020B0604020202020204" pitchFamily="34" charset="0"/>
                <a:cs typeface="Arial" panose="020B0604020202020204" pitchFamily="34" charset="0"/>
              </a:rPr>
            </a:br>
            <a:r>
              <a:rPr lang="en-GB" sz="3200" i="1" dirty="0">
                <a:latin typeface="Arial" panose="020B0604020202020204" pitchFamily="34" charset="0"/>
                <a:cs typeface="Arial" panose="020B0604020202020204" pitchFamily="34" charset="0"/>
              </a:rPr>
              <a:t>Implementation Steps</a:t>
            </a:r>
            <a:endParaRPr lang="en-US" sz="3200" dirty="0"/>
          </a:p>
        </p:txBody>
      </p:sp>
      <p:sp>
        <p:nvSpPr>
          <p:cNvPr id="3" name="Content Placeholder 2">
            <a:extLst>
              <a:ext uri="{FF2B5EF4-FFF2-40B4-BE49-F238E27FC236}">
                <a16:creationId xmlns:a16="http://schemas.microsoft.com/office/drawing/2014/main" id="{84F323CA-90FC-4030-802D-6ACD5106A013}"/>
              </a:ext>
            </a:extLst>
          </p:cNvPr>
          <p:cNvSpPr>
            <a:spLocks noGrp="1"/>
          </p:cNvSpPr>
          <p:nvPr>
            <p:ph idx="1"/>
          </p:nvPr>
        </p:nvSpPr>
        <p:spPr/>
        <p:txBody>
          <a:bodyPr>
            <a:normAutofit lnSpcReduction="10000"/>
          </a:bodyPr>
          <a:lstStyle/>
          <a:p>
            <a:r>
              <a:rPr lang="en-US" sz="2400" dirty="0">
                <a:latin typeface="Arial" panose="020B0604020202020204" pitchFamily="34" charset="0"/>
                <a:cs typeface="Arial" panose="020B0604020202020204" pitchFamily="34" charset="0"/>
              </a:rPr>
              <a:t>Establish national </a:t>
            </a:r>
            <a:r>
              <a:rPr lang="en-US" sz="2400" b="1" dirty="0">
                <a:latin typeface="Arial" panose="020B0604020202020204" pitchFamily="34" charset="0"/>
                <a:cs typeface="Arial" panose="020B0604020202020204" pitchFamily="34" charset="0"/>
              </a:rPr>
              <a:t>CRVS coordination mechanism </a:t>
            </a:r>
          </a:p>
          <a:p>
            <a:r>
              <a:rPr lang="en-US" sz="2400" dirty="0">
                <a:latin typeface="Arial" panose="020B0604020202020204" pitchFamily="34" charset="0"/>
                <a:cs typeface="Arial" panose="020B0604020202020204" pitchFamily="34" charset="0"/>
              </a:rPr>
              <a:t>Conduct a comprehensive assessment </a:t>
            </a:r>
          </a:p>
          <a:p>
            <a:r>
              <a:rPr lang="en-US" sz="2400" dirty="0">
                <a:latin typeface="Arial" panose="020B0604020202020204" pitchFamily="34" charset="0"/>
                <a:cs typeface="Arial" panose="020B0604020202020204" pitchFamily="34" charset="0"/>
              </a:rPr>
              <a:t>Set the national target value for each target</a:t>
            </a:r>
          </a:p>
          <a:p>
            <a:r>
              <a:rPr lang="en-US" sz="2400" dirty="0">
                <a:latin typeface="Arial" panose="020B0604020202020204" pitchFamily="34" charset="0"/>
                <a:cs typeface="Arial" panose="020B0604020202020204" pitchFamily="34" charset="0"/>
              </a:rPr>
              <a:t>Assess inequalities related to CRVS experienced by subgroups of the population, and, where appropriate, set national targets to address those inequalities</a:t>
            </a:r>
          </a:p>
          <a:p>
            <a:r>
              <a:rPr lang="en-US" sz="2400" dirty="0">
                <a:latin typeface="Arial" panose="020B0604020202020204" pitchFamily="34" charset="0"/>
                <a:cs typeface="Arial" panose="020B0604020202020204" pitchFamily="34" charset="0"/>
              </a:rPr>
              <a:t>Develop a comprehensive multi-sectoral national CRVS strategy</a:t>
            </a:r>
          </a:p>
          <a:p>
            <a:r>
              <a:rPr lang="en-US" sz="2400" dirty="0">
                <a:latin typeface="Arial" panose="020B0604020202020204" pitchFamily="34" charset="0"/>
                <a:cs typeface="Arial" panose="020B0604020202020204" pitchFamily="34" charset="0"/>
              </a:rPr>
              <a:t>Develop and implement </a:t>
            </a:r>
            <a:r>
              <a:rPr lang="en-US" sz="2400" b="1" dirty="0">
                <a:latin typeface="Arial" panose="020B0604020202020204" pitchFamily="34" charset="0"/>
                <a:cs typeface="Arial" panose="020B0604020202020204" pitchFamily="34" charset="0"/>
              </a:rPr>
              <a:t>a plan for monitoring achievement of the national targets</a:t>
            </a:r>
          </a:p>
          <a:p>
            <a:r>
              <a:rPr lang="en-US" sz="2400" dirty="0">
                <a:latin typeface="Arial" panose="020B0604020202020204" pitchFamily="34" charset="0"/>
                <a:cs typeface="Arial" panose="020B0604020202020204" pitchFamily="34" charset="0"/>
              </a:rPr>
              <a:t>Assign a national focal point (NFP) within the Government</a:t>
            </a:r>
          </a:p>
          <a:p>
            <a:r>
              <a:rPr lang="en-US" sz="2400" dirty="0">
                <a:latin typeface="Arial" panose="020B0604020202020204" pitchFamily="34" charset="0"/>
                <a:cs typeface="Arial" panose="020B0604020202020204" pitchFamily="34" charset="0"/>
              </a:rPr>
              <a:t>Report relevant information to the ESCAP secretariat</a:t>
            </a:r>
          </a:p>
        </p:txBody>
      </p:sp>
    </p:spTree>
    <p:extLst>
      <p:ext uri="{BB962C8B-B14F-4D97-AF65-F5344CB8AC3E}">
        <p14:creationId xmlns:p14="http://schemas.microsoft.com/office/powerpoint/2010/main" val="3710782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B0CDF-B0DD-4464-B13B-D417AEF05CCD}"/>
              </a:ext>
            </a:extLst>
          </p:cNvPr>
          <p:cNvSpPr>
            <a:spLocks noGrp="1"/>
          </p:cNvSpPr>
          <p:nvPr>
            <p:ph type="title"/>
          </p:nvPr>
        </p:nvSpPr>
        <p:spPr/>
        <p:txBody>
          <a:bodyPr>
            <a:noAutofit/>
          </a:bodyPr>
          <a:lstStyle/>
          <a:p>
            <a:r>
              <a:rPr lang="en-US" sz="3200" dirty="0"/>
              <a:t>Regional Action Framework:</a:t>
            </a:r>
            <a:br>
              <a:rPr lang="en-US" sz="3200" dirty="0"/>
            </a:br>
            <a:r>
              <a:rPr lang="en-US" sz="3200" i="1" dirty="0"/>
              <a:t>Regional Support</a:t>
            </a:r>
            <a:endParaRPr lang="en-US" sz="3200" dirty="0"/>
          </a:p>
        </p:txBody>
      </p:sp>
      <p:sp>
        <p:nvSpPr>
          <p:cNvPr id="3" name="Content Placeholder 2">
            <a:extLst>
              <a:ext uri="{FF2B5EF4-FFF2-40B4-BE49-F238E27FC236}">
                <a16:creationId xmlns:a16="http://schemas.microsoft.com/office/drawing/2014/main" id="{22D709B0-4A95-43D0-A06F-3DF86EF192D5}"/>
              </a:ext>
            </a:extLst>
          </p:cNvPr>
          <p:cNvSpPr>
            <a:spLocks noGrp="1"/>
          </p:cNvSpPr>
          <p:nvPr>
            <p:ph idx="1"/>
          </p:nvPr>
        </p:nvSpPr>
        <p:spPr/>
        <p:txBody>
          <a:bodyPr>
            <a:normAutofit/>
          </a:bodyPr>
          <a:lstStyle/>
          <a:p>
            <a:r>
              <a:rPr lang="en-US" sz="2400" dirty="0"/>
              <a:t>Regional Steering Group</a:t>
            </a:r>
          </a:p>
          <a:p>
            <a:pPr marL="902970" lvl="1" indent="-445770"/>
            <a:r>
              <a:rPr lang="en-US" sz="2000" dirty="0"/>
              <a:t>Consist of countries and development partners </a:t>
            </a:r>
          </a:p>
          <a:p>
            <a:pPr marL="902970" lvl="1" indent="-445770"/>
            <a:r>
              <a:rPr lang="en-US" sz="2000" dirty="0"/>
              <a:t>Oversight and guidance for implementation of the Regional Action Framework</a:t>
            </a:r>
          </a:p>
          <a:p>
            <a:pPr marL="902970" lvl="1" indent="-445770"/>
            <a:r>
              <a:rPr lang="en-US" sz="2000" dirty="0"/>
              <a:t>Taskforces to provide support</a:t>
            </a:r>
          </a:p>
          <a:p>
            <a:endParaRPr lang="en-US" sz="2400" dirty="0"/>
          </a:p>
          <a:p>
            <a:r>
              <a:rPr lang="en-US" sz="2400" dirty="0"/>
              <a:t>CRVS Partnership</a:t>
            </a:r>
          </a:p>
          <a:p>
            <a:pPr marL="902970" lvl="1" indent="-445770"/>
            <a:r>
              <a:rPr lang="en-US" sz="2000" dirty="0"/>
              <a:t>Development partners</a:t>
            </a:r>
          </a:p>
          <a:p>
            <a:pPr marL="902970" lvl="1" indent="-445770"/>
            <a:r>
              <a:rPr lang="en-US" sz="2000" dirty="0"/>
              <a:t>Discuss and coordinate partners’ activities to avoid replication</a:t>
            </a:r>
          </a:p>
          <a:p>
            <a:pPr marL="902970" lvl="1" indent="-445770"/>
            <a:r>
              <a:rPr lang="en-US" sz="2000" dirty="0"/>
              <a:t>Standardize partners’ message about the CRVS decade</a:t>
            </a:r>
            <a:endParaRPr lang="en-US" dirty="0"/>
          </a:p>
          <a:p>
            <a:pPr marL="0" indent="0">
              <a:buNone/>
            </a:pPr>
            <a:endParaRPr lang="en-US" dirty="0"/>
          </a:p>
        </p:txBody>
      </p:sp>
    </p:spTree>
    <p:extLst>
      <p:ext uri="{BB962C8B-B14F-4D97-AF65-F5344CB8AC3E}">
        <p14:creationId xmlns:p14="http://schemas.microsoft.com/office/powerpoint/2010/main" val="2482890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274638"/>
            <a:ext cx="7445375" cy="1143000"/>
          </a:xfrm>
        </p:spPr>
        <p:txBody>
          <a:bodyPr/>
          <a:lstStyle/>
          <a:p>
            <a:r>
              <a:rPr lang="en-US" sz="3200" dirty="0">
                <a:latin typeface="Arial" charset="0"/>
                <a:cs typeface="Arial" charset="0"/>
              </a:rPr>
              <a:t>Reporting Mechanism - Timeline</a:t>
            </a:r>
          </a:p>
        </p:txBody>
      </p:sp>
      <p:pic>
        <p:nvPicPr>
          <p:cNvPr id="5"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44060"/>
            <a:ext cx="8229600" cy="4858930"/>
          </a:xfrm>
        </p:spPr>
      </p:pic>
      <p:sp>
        <p:nvSpPr>
          <p:cNvPr id="6" name="Rectangle 5"/>
          <p:cNvSpPr/>
          <p:nvPr/>
        </p:nvSpPr>
        <p:spPr>
          <a:xfrm>
            <a:off x="434340" y="3634740"/>
            <a:ext cx="8229600" cy="891540"/>
          </a:xfrm>
          <a:prstGeom prst="rect">
            <a:avLst/>
          </a:prstGeom>
          <a:noFill/>
          <a:ln w="3810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055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Baseline Recap – Targets</a:t>
            </a:r>
          </a:p>
        </p:txBody>
      </p:sp>
      <p:sp>
        <p:nvSpPr>
          <p:cNvPr id="3" name="Content Placeholder 2"/>
          <p:cNvSpPr>
            <a:spLocks noGrp="1"/>
          </p:cNvSpPr>
          <p:nvPr>
            <p:ph idx="1"/>
          </p:nvPr>
        </p:nvSpPr>
        <p:spPr/>
        <p:txBody>
          <a:bodyPr/>
          <a:lstStyle/>
          <a:p>
            <a:r>
              <a:rPr lang="en-US" sz="2400" dirty="0"/>
              <a:t>38/62 baseline reports recieved</a:t>
            </a:r>
          </a:p>
          <a:p>
            <a:r>
              <a:rPr lang="en-US" sz="2400" dirty="0"/>
              <a:t>Goal 1</a:t>
            </a:r>
          </a:p>
          <a:p>
            <a:pPr lvl="1"/>
            <a:r>
              <a:rPr lang="en-US" sz="2000" dirty="0"/>
              <a:t>1.A Percentage of births that are registered within one year - </a:t>
            </a:r>
            <a:r>
              <a:rPr lang="en-US" sz="2000" b="1" dirty="0"/>
              <a:t>35</a:t>
            </a:r>
          </a:p>
          <a:p>
            <a:pPr lvl="1"/>
            <a:r>
              <a:rPr lang="en-US" sz="2000" dirty="0"/>
              <a:t>1.B Children under 5 have their birth registered - </a:t>
            </a:r>
            <a:r>
              <a:rPr lang="en-US" sz="2000" b="1" dirty="0"/>
              <a:t>33</a:t>
            </a:r>
          </a:p>
          <a:p>
            <a:pPr lvl="1"/>
            <a:r>
              <a:rPr lang="en-US" sz="2000" dirty="0"/>
              <a:t>1.C People living in the country have their birth registered - </a:t>
            </a:r>
            <a:r>
              <a:rPr lang="en-US" sz="2000" b="1" dirty="0"/>
              <a:t>33</a:t>
            </a:r>
          </a:p>
          <a:p>
            <a:pPr lvl="1"/>
            <a:r>
              <a:rPr lang="en-US" sz="2000" dirty="0"/>
              <a:t>1.D Deaths are registered within one year of the event  - </a:t>
            </a:r>
            <a:r>
              <a:rPr lang="en-US" sz="2000" b="1" dirty="0"/>
              <a:t>35</a:t>
            </a:r>
          </a:p>
          <a:p>
            <a:pPr lvl="1"/>
            <a:r>
              <a:rPr lang="en-US" sz="2000" dirty="0"/>
              <a:t>1.E Deaths recorded have a medically certified </a:t>
            </a:r>
            <a:r>
              <a:rPr lang="en-US" sz="2000" dirty="0" err="1"/>
              <a:t>CoD</a:t>
            </a:r>
            <a:r>
              <a:rPr lang="en-US" sz="2000" dirty="0"/>
              <a:t> - </a:t>
            </a:r>
            <a:r>
              <a:rPr lang="en-US" sz="2000" b="1" dirty="0"/>
              <a:t>32</a:t>
            </a:r>
          </a:p>
          <a:p>
            <a:r>
              <a:rPr lang="en-US" sz="2400" dirty="0"/>
              <a:t>Goal 2</a:t>
            </a:r>
          </a:p>
          <a:p>
            <a:pPr lvl="1"/>
            <a:r>
              <a:rPr lang="en-US" sz="2000" dirty="0"/>
              <a:t>2.A Birth certificates are issued for the registered births - </a:t>
            </a:r>
            <a:r>
              <a:rPr lang="en-US" sz="2000" b="1" dirty="0"/>
              <a:t>33</a:t>
            </a:r>
          </a:p>
          <a:p>
            <a:pPr lvl="1"/>
            <a:r>
              <a:rPr lang="en-US" sz="2000" dirty="0"/>
              <a:t>2.B Death certificates, with underlying cause of death, are issued for the registered deaths - </a:t>
            </a:r>
            <a:r>
              <a:rPr lang="en-US" sz="2000" b="1" dirty="0"/>
              <a:t>34</a:t>
            </a:r>
          </a:p>
          <a:p>
            <a:endParaRPr lang="en-US" sz="2400" dirty="0"/>
          </a:p>
        </p:txBody>
      </p:sp>
    </p:spTree>
    <p:extLst>
      <p:ext uri="{BB962C8B-B14F-4D97-AF65-F5344CB8AC3E}">
        <p14:creationId xmlns:p14="http://schemas.microsoft.com/office/powerpoint/2010/main" val="1288771770"/>
      </p:ext>
    </p:extLst>
  </p:cSld>
  <p:clrMapOvr>
    <a:masterClrMapping/>
  </p:clrMapOvr>
</p:sld>
</file>

<file path=ppt/theme/theme1.xml><?xml version="1.0" encoding="utf-8"?>
<a:theme xmlns:a="http://schemas.openxmlformats.org/drawingml/2006/main" name="Office Theme">
  <a:themeElements>
    <a:clrScheme name="GetEveryoneInThePicture 1">
      <a:dk1>
        <a:sysClr val="windowText" lastClr="000000"/>
      </a:dk1>
      <a:lt1>
        <a:sysClr val="window" lastClr="FFFFFF"/>
      </a:lt1>
      <a:dk2>
        <a:srgbClr val="0073B5"/>
      </a:dk2>
      <a:lt2>
        <a:srgbClr val="EEECE1"/>
      </a:lt2>
      <a:accent1>
        <a:srgbClr val="0073B5"/>
      </a:accent1>
      <a:accent2>
        <a:srgbClr val="73B632"/>
      </a:accent2>
      <a:accent3>
        <a:srgbClr val="E47823"/>
      </a:accent3>
      <a:accent4>
        <a:srgbClr val="EFA531"/>
      </a:accent4>
      <a:accent5>
        <a:srgbClr val="D63E3B"/>
      </a:accent5>
      <a:accent6>
        <a:srgbClr val="5CB2DE"/>
      </a:accent6>
      <a:hlink>
        <a:srgbClr val="A3A3A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753</TotalTime>
  <Words>1512</Words>
  <Application>Microsoft Office PowerPoint</Application>
  <PresentationFormat>On-screen Show (4:3)</PresentationFormat>
  <Paragraphs>162</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Lucida Grande</vt:lpstr>
      <vt:lpstr>Office Theme</vt:lpstr>
      <vt:lpstr>PowerPoint Presentation</vt:lpstr>
      <vt:lpstr>2014 Ministerial Conference on CRVS</vt:lpstr>
      <vt:lpstr>2014 Ministerial Conference on CRVS</vt:lpstr>
      <vt:lpstr>Regional Action Framework: Goals</vt:lpstr>
      <vt:lpstr>Regional Action Framework:  Action Areas</vt:lpstr>
      <vt:lpstr>Regional Action Framework:  Implementation Steps</vt:lpstr>
      <vt:lpstr>Regional Action Framework: Regional Support</vt:lpstr>
      <vt:lpstr>Reporting Mechanism - Timeline</vt:lpstr>
      <vt:lpstr>Baseline Recap – Targets</vt:lpstr>
      <vt:lpstr>Baseline Recap – Targets</vt:lpstr>
      <vt:lpstr>Challenges</vt:lpstr>
      <vt:lpstr>Key Lessons</vt:lpstr>
      <vt:lpstr>Thank you!  For more information, please visit: www.getinthepicture.org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Marskell</dc:creator>
  <cp:lastModifiedBy>David Rausis</cp:lastModifiedBy>
  <cp:revision>167</cp:revision>
  <cp:lastPrinted>2018-11-12T12:05:48Z</cp:lastPrinted>
  <dcterms:created xsi:type="dcterms:W3CDTF">2014-06-11T13:52:29Z</dcterms:created>
  <dcterms:modified xsi:type="dcterms:W3CDTF">2018-11-13T00:50:29Z</dcterms:modified>
</cp:coreProperties>
</file>