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73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2" r:id="rId10"/>
    <p:sldId id="283" r:id="rId11"/>
    <p:sldId id="284" r:id="rId12"/>
    <p:sldId id="285" r:id="rId13"/>
    <p:sldId id="305" r:id="rId14"/>
    <p:sldId id="306" r:id="rId15"/>
    <p:sldId id="307" r:id="rId16"/>
    <p:sldId id="308" r:id="rId17"/>
    <p:sldId id="309" r:id="rId18"/>
    <p:sldId id="266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aham Jones" initials="GJ" lastIdx="5" clrIdx="0">
    <p:extLst>
      <p:ext uri="{19B8F6BF-5375-455C-9EA6-DF929625EA0E}">
        <p15:presenceInfo xmlns:p15="http://schemas.microsoft.com/office/powerpoint/2012/main" userId="S-1-5-21-2602835517-3440786498-3925025668-1190" providerId="AD"/>
      </p:ext>
    </p:extLst>
  </p:cmAuthor>
  <p:cmAuthor id="2" name="Brett McDowall" initials="BM" lastIdx="1" clrIdx="1">
    <p:extLst>
      <p:ext uri="{19B8F6BF-5375-455C-9EA6-DF929625EA0E}">
        <p15:presenceInfo xmlns:p15="http://schemas.microsoft.com/office/powerpoint/2012/main" userId="S-1-5-21-2602835517-3440786498-3925025668-11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3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3" autoAdjust="0"/>
    <p:restoredTop sz="89621" autoAdjust="0"/>
  </p:normalViewPr>
  <p:slideViewPr>
    <p:cSldViewPr snapToGrid="0" snapToObjects="1">
      <p:cViewPr varScale="1">
        <p:scale>
          <a:sx n="62" d="100"/>
          <a:sy n="62" d="100"/>
        </p:scale>
        <p:origin x="1464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9-28T12:43:44.453" idx="5">
    <p:pos x="3003" y="1770"/>
    <p:text>Why?</p:text>
    <p:extLst>
      <p:ext uri="{C676402C-5697-4E1C-873F-D02D1690AC5C}">
        <p15:threadingInfo xmlns:p15="http://schemas.microsoft.com/office/powerpoint/2012/main" timeZoneBias="-600"/>
      </p:ext>
    </p:extLst>
  </p:cm>
  <p:cm authorId="2" dt="2018-09-28T13:44:05.711" idx="1">
    <p:pos x="3003" y="1906"/>
    <p:text>paper records can be misplaced or the wrong set destroyed</p:text>
    <p:extLst>
      <p:ext uri="{C676402C-5697-4E1C-873F-D02D1690AC5C}">
        <p15:threadingInfo xmlns:p15="http://schemas.microsoft.com/office/powerpoint/2012/main" timeZoneBias="-600">
          <p15:parentCm authorId="1" idx="5"/>
        </p15:threadingInfo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B836DE-3FDF-45F6-82CB-0D3E8DB17F6D}" type="doc">
      <dgm:prSet loTypeId="urn:microsoft.com/office/officeart/2005/8/layout/chevron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E63DC4A-2E36-45B8-BDC0-37EC47E5D3C0}">
      <dgm:prSet phldrT="[Text]"/>
      <dgm:spPr/>
      <dgm:t>
        <a:bodyPr/>
        <a:lstStyle/>
        <a:p>
          <a:r>
            <a:rPr lang="en-US" dirty="0"/>
            <a:t>Pre-record creation </a:t>
          </a:r>
        </a:p>
      </dgm:t>
    </dgm:pt>
    <dgm:pt modelId="{49B37849-8939-464D-9B95-D09BDED70D55}" type="parTrans" cxnId="{87A92FEB-E703-4597-A116-DB22558FBB0F}">
      <dgm:prSet/>
      <dgm:spPr/>
      <dgm:t>
        <a:bodyPr/>
        <a:lstStyle/>
        <a:p>
          <a:endParaRPr lang="en-US"/>
        </a:p>
      </dgm:t>
    </dgm:pt>
    <dgm:pt modelId="{C0417168-27BC-46E3-B9ED-FC7A8211901D}" type="sibTrans" cxnId="{87A92FEB-E703-4597-A116-DB22558FBB0F}">
      <dgm:prSet/>
      <dgm:spPr/>
      <dgm:t>
        <a:bodyPr/>
        <a:lstStyle/>
        <a:p>
          <a:endParaRPr lang="en-US"/>
        </a:p>
      </dgm:t>
    </dgm:pt>
    <dgm:pt modelId="{AD34708B-AF67-4C1C-AEFB-83FCF6380777}">
      <dgm:prSet phldrT="[Text]" custT="1"/>
      <dgm:spPr/>
      <dgm:t>
        <a:bodyPr/>
        <a:lstStyle/>
        <a:p>
          <a:r>
            <a:rPr lang="en-US" sz="1600" dirty="0" smtClean="0"/>
            <a:t>Controlled access to New registers/ forms and certificates</a:t>
          </a:r>
          <a:endParaRPr lang="en-US" sz="1600" dirty="0"/>
        </a:p>
      </dgm:t>
    </dgm:pt>
    <dgm:pt modelId="{953C677A-91B5-4556-95A8-2EB1FDB06E1D}" type="parTrans" cxnId="{89F32E77-BF2F-4C2C-9D06-6A100201D5C6}">
      <dgm:prSet/>
      <dgm:spPr/>
      <dgm:t>
        <a:bodyPr/>
        <a:lstStyle/>
        <a:p>
          <a:endParaRPr lang="en-US"/>
        </a:p>
      </dgm:t>
    </dgm:pt>
    <dgm:pt modelId="{F1EB055F-0E51-43CE-A3D0-5BA47A0F1D90}" type="sibTrans" cxnId="{89F32E77-BF2F-4C2C-9D06-6A100201D5C6}">
      <dgm:prSet/>
      <dgm:spPr/>
      <dgm:t>
        <a:bodyPr/>
        <a:lstStyle/>
        <a:p>
          <a:endParaRPr lang="en-US"/>
        </a:p>
      </dgm:t>
    </dgm:pt>
    <dgm:pt modelId="{807A5695-ABFC-4F69-AB7D-DDABD88611C0}">
      <dgm:prSet phldrT="[Text]"/>
      <dgm:spPr/>
      <dgm:t>
        <a:bodyPr/>
        <a:lstStyle/>
        <a:p>
          <a:r>
            <a:rPr lang="en-US" dirty="0"/>
            <a:t>Record creation </a:t>
          </a:r>
        </a:p>
      </dgm:t>
    </dgm:pt>
    <dgm:pt modelId="{A6F5A022-67D2-49FA-A547-36A606B9DFC3}" type="parTrans" cxnId="{1E45CF9C-90E1-4D24-A472-F1F0F180D5CD}">
      <dgm:prSet/>
      <dgm:spPr/>
      <dgm:t>
        <a:bodyPr/>
        <a:lstStyle/>
        <a:p>
          <a:endParaRPr lang="en-US"/>
        </a:p>
      </dgm:t>
    </dgm:pt>
    <dgm:pt modelId="{34483C10-2DD6-4EDF-9289-8A9D67EDA29A}" type="sibTrans" cxnId="{1E45CF9C-90E1-4D24-A472-F1F0F180D5CD}">
      <dgm:prSet/>
      <dgm:spPr/>
      <dgm:t>
        <a:bodyPr/>
        <a:lstStyle/>
        <a:p>
          <a:endParaRPr lang="en-US"/>
        </a:p>
      </dgm:t>
    </dgm:pt>
    <dgm:pt modelId="{6EAB3031-89A5-4837-B345-DE009CB84115}">
      <dgm:prSet phldrT="[Text]" custT="1"/>
      <dgm:spPr/>
      <dgm:t>
        <a:bodyPr/>
        <a:lstStyle/>
        <a:p>
          <a:r>
            <a:rPr lang="en-US" sz="1600" dirty="0"/>
            <a:t>      Assurance of confidentiality to </a:t>
          </a:r>
          <a:r>
            <a:rPr lang="en-US" sz="1600" dirty="0" smtClean="0"/>
            <a:t>registrants and its impact on data quality</a:t>
          </a:r>
          <a:endParaRPr lang="en-US" sz="1600" dirty="0"/>
        </a:p>
      </dgm:t>
    </dgm:pt>
    <dgm:pt modelId="{B6A20F94-19DD-4F35-B4C1-7081ECC5F136}" type="parTrans" cxnId="{A2DE10D0-E5B1-4FC0-B7DE-6A54003D1F1D}">
      <dgm:prSet/>
      <dgm:spPr/>
      <dgm:t>
        <a:bodyPr/>
        <a:lstStyle/>
        <a:p>
          <a:endParaRPr lang="en-US"/>
        </a:p>
      </dgm:t>
    </dgm:pt>
    <dgm:pt modelId="{01542517-E106-4CD9-89E8-315D7E70F1C6}" type="sibTrans" cxnId="{A2DE10D0-E5B1-4FC0-B7DE-6A54003D1F1D}">
      <dgm:prSet/>
      <dgm:spPr/>
      <dgm:t>
        <a:bodyPr/>
        <a:lstStyle/>
        <a:p>
          <a:endParaRPr lang="en-US"/>
        </a:p>
      </dgm:t>
    </dgm:pt>
    <dgm:pt modelId="{9ADBE847-0182-4C0C-9170-B77E7B5F7A76}">
      <dgm:prSet phldrT="[Text]" custT="1"/>
      <dgm:spPr/>
      <dgm:t>
        <a:bodyPr/>
        <a:lstStyle/>
        <a:p>
          <a:r>
            <a:rPr lang="en-US" sz="1600" dirty="0"/>
            <a:t>      Staff practices (record etiquette)</a:t>
          </a:r>
        </a:p>
      </dgm:t>
    </dgm:pt>
    <dgm:pt modelId="{FEC1B22C-2E7F-46CC-9B1D-F0856AD935E9}" type="parTrans" cxnId="{9935B189-5368-4154-96A9-CE6409A3FD8C}">
      <dgm:prSet/>
      <dgm:spPr/>
      <dgm:t>
        <a:bodyPr/>
        <a:lstStyle/>
        <a:p>
          <a:endParaRPr lang="en-US"/>
        </a:p>
      </dgm:t>
    </dgm:pt>
    <dgm:pt modelId="{B2C21AB5-33F7-4547-B407-63D5E507E241}" type="sibTrans" cxnId="{9935B189-5368-4154-96A9-CE6409A3FD8C}">
      <dgm:prSet/>
      <dgm:spPr/>
      <dgm:t>
        <a:bodyPr/>
        <a:lstStyle/>
        <a:p>
          <a:endParaRPr lang="en-US"/>
        </a:p>
      </dgm:t>
    </dgm:pt>
    <dgm:pt modelId="{D69D1F0D-5897-4FE4-BAA4-B5BCE41A2633}">
      <dgm:prSet phldrT="[Text]"/>
      <dgm:spPr/>
      <dgm:t>
        <a:bodyPr/>
        <a:lstStyle/>
        <a:p>
          <a:r>
            <a:rPr lang="en-US"/>
            <a:t>Record maintanance </a:t>
          </a:r>
        </a:p>
      </dgm:t>
    </dgm:pt>
    <dgm:pt modelId="{CD8B38B8-8BF2-49C3-9FFF-7744E91EACF8}" type="parTrans" cxnId="{5EA6A309-CA65-4F8B-B9C3-54A8D6C95289}">
      <dgm:prSet/>
      <dgm:spPr/>
      <dgm:t>
        <a:bodyPr/>
        <a:lstStyle/>
        <a:p>
          <a:endParaRPr lang="en-US"/>
        </a:p>
      </dgm:t>
    </dgm:pt>
    <dgm:pt modelId="{89907B90-9544-4603-8AF5-4FC1A198F018}" type="sibTrans" cxnId="{5EA6A309-CA65-4F8B-B9C3-54A8D6C95289}">
      <dgm:prSet/>
      <dgm:spPr/>
      <dgm:t>
        <a:bodyPr/>
        <a:lstStyle/>
        <a:p>
          <a:endParaRPr lang="en-US"/>
        </a:p>
      </dgm:t>
    </dgm:pt>
    <dgm:pt modelId="{E89E6B72-EBEE-475F-BFDB-EB1C6A4A7837}">
      <dgm:prSet phldrT="[Text]" custT="1"/>
      <dgm:spPr/>
      <dgm:t>
        <a:bodyPr/>
        <a:lstStyle/>
        <a:p>
          <a:r>
            <a:rPr lang="en-US" sz="1600" dirty="0" smtClean="0"/>
            <a:t>     Routine back up      </a:t>
          </a:r>
          <a:endParaRPr lang="en-US" sz="1600" dirty="0"/>
        </a:p>
      </dgm:t>
    </dgm:pt>
    <dgm:pt modelId="{7C52CC1A-2377-4D95-809C-B5C09339CFA4}" type="parTrans" cxnId="{2C6E2751-56ED-4921-9192-11F65CC85243}">
      <dgm:prSet/>
      <dgm:spPr/>
      <dgm:t>
        <a:bodyPr/>
        <a:lstStyle/>
        <a:p>
          <a:endParaRPr lang="en-US"/>
        </a:p>
      </dgm:t>
    </dgm:pt>
    <dgm:pt modelId="{4E06D172-E6DA-44B6-A96C-C5BA525DF880}" type="sibTrans" cxnId="{2C6E2751-56ED-4921-9192-11F65CC85243}">
      <dgm:prSet/>
      <dgm:spPr/>
      <dgm:t>
        <a:bodyPr/>
        <a:lstStyle/>
        <a:p>
          <a:endParaRPr lang="en-US"/>
        </a:p>
      </dgm:t>
    </dgm:pt>
    <dgm:pt modelId="{45E6C0A0-23B0-4F7E-8E04-6A5006FFDC8A}">
      <dgm:prSet phldrT="[Text]" custT="1"/>
      <dgm:spPr/>
      <dgm:t>
        <a:bodyPr/>
        <a:lstStyle/>
        <a:p>
          <a:r>
            <a:rPr lang="en-US" sz="1600" dirty="0"/>
            <a:t>     </a:t>
          </a:r>
          <a:r>
            <a:rPr lang="en-US" sz="1600" dirty="0" smtClean="0"/>
            <a:t>Sharing </a:t>
          </a:r>
          <a:r>
            <a:rPr lang="en-US" sz="1600" dirty="0"/>
            <a:t>of data for statistical purposes</a:t>
          </a:r>
        </a:p>
      </dgm:t>
    </dgm:pt>
    <dgm:pt modelId="{729CCF8C-58AB-42F5-BEAD-66AE25EBDAE3}" type="parTrans" cxnId="{CDA0DA61-979C-4030-90F5-3A9AC06201B2}">
      <dgm:prSet/>
      <dgm:spPr/>
      <dgm:t>
        <a:bodyPr/>
        <a:lstStyle/>
        <a:p>
          <a:endParaRPr lang="en-US"/>
        </a:p>
      </dgm:t>
    </dgm:pt>
    <dgm:pt modelId="{FB68396C-5F22-4D7D-8EC4-5ADF04F62407}" type="sibTrans" cxnId="{CDA0DA61-979C-4030-90F5-3A9AC06201B2}">
      <dgm:prSet/>
      <dgm:spPr/>
      <dgm:t>
        <a:bodyPr/>
        <a:lstStyle/>
        <a:p>
          <a:endParaRPr lang="en-US"/>
        </a:p>
      </dgm:t>
    </dgm:pt>
    <dgm:pt modelId="{2BEA8616-2411-47CD-B2F8-B71C30A8EBE5}">
      <dgm:prSet phldrT="[Text]" custT="1"/>
      <dgm:spPr/>
      <dgm:t>
        <a:bodyPr/>
        <a:lstStyle/>
        <a:p>
          <a:r>
            <a:rPr lang="en-US" sz="1600" dirty="0" smtClean="0"/>
            <a:t> Paper </a:t>
          </a:r>
          <a:r>
            <a:rPr lang="en-US" sz="1600" dirty="0"/>
            <a:t>security  </a:t>
          </a:r>
        </a:p>
      </dgm:t>
    </dgm:pt>
    <dgm:pt modelId="{579BC171-FD6F-444E-8B5F-8729BA1FE476}" type="parTrans" cxnId="{733BF98E-361A-44F6-9C92-CDB4DFAD82AA}">
      <dgm:prSet/>
      <dgm:spPr/>
      <dgm:t>
        <a:bodyPr/>
        <a:lstStyle/>
        <a:p>
          <a:endParaRPr lang="en-US"/>
        </a:p>
      </dgm:t>
    </dgm:pt>
    <dgm:pt modelId="{AA205E58-378D-4756-89F4-21B2D6805C5C}" type="sibTrans" cxnId="{733BF98E-361A-44F6-9C92-CDB4DFAD82AA}">
      <dgm:prSet/>
      <dgm:spPr/>
      <dgm:t>
        <a:bodyPr/>
        <a:lstStyle/>
        <a:p>
          <a:endParaRPr lang="en-US"/>
        </a:p>
      </dgm:t>
    </dgm:pt>
    <dgm:pt modelId="{4AEA9CAF-BB63-45D5-B920-AD9D9E9B1D29}">
      <dgm:prSet phldrT="[Text]" custT="1"/>
      <dgm:spPr/>
      <dgm:t>
        <a:bodyPr/>
        <a:lstStyle/>
        <a:p>
          <a:r>
            <a:rPr lang="en-US" sz="1600" dirty="0"/>
            <a:t>      Numbering and filing of </a:t>
          </a:r>
          <a:r>
            <a:rPr lang="en-US" sz="1600" dirty="0" smtClean="0"/>
            <a:t>records</a:t>
          </a:r>
          <a:endParaRPr lang="en-US" sz="1600" dirty="0"/>
        </a:p>
      </dgm:t>
    </dgm:pt>
    <dgm:pt modelId="{4ED52CD9-8AC1-4BB4-83D7-706762864D53}" type="parTrans" cxnId="{360BFEC3-9BBF-4049-A9A7-6F0611D037DD}">
      <dgm:prSet/>
      <dgm:spPr/>
      <dgm:t>
        <a:bodyPr/>
        <a:lstStyle/>
        <a:p>
          <a:endParaRPr lang="en-US"/>
        </a:p>
      </dgm:t>
    </dgm:pt>
    <dgm:pt modelId="{9E40542B-D611-4CCC-A1F8-C309061AE136}" type="sibTrans" cxnId="{360BFEC3-9BBF-4049-A9A7-6F0611D037DD}">
      <dgm:prSet/>
      <dgm:spPr/>
      <dgm:t>
        <a:bodyPr/>
        <a:lstStyle/>
        <a:p>
          <a:endParaRPr lang="en-US"/>
        </a:p>
      </dgm:t>
    </dgm:pt>
    <dgm:pt modelId="{935FC1D1-AEDC-4D43-B2E2-27A2EFE3B251}">
      <dgm:prSet phldrT="[Text]" custT="1"/>
      <dgm:spPr/>
      <dgm:t>
        <a:bodyPr/>
        <a:lstStyle/>
        <a:p>
          <a:r>
            <a:rPr lang="en-US" sz="1600" dirty="0"/>
            <a:t>     </a:t>
          </a:r>
          <a:r>
            <a:rPr lang="en-US" sz="1600" dirty="0" smtClean="0"/>
            <a:t>Sharing </a:t>
          </a:r>
          <a:r>
            <a:rPr lang="en-US" sz="1600" dirty="0"/>
            <a:t>or records with other </a:t>
          </a:r>
          <a:r>
            <a:rPr lang="en-US" sz="1600" dirty="0" smtClean="0"/>
            <a:t>government  </a:t>
          </a:r>
          <a:r>
            <a:rPr lang="en-US" sz="1600" dirty="0"/>
            <a:t>departments</a:t>
          </a:r>
        </a:p>
      </dgm:t>
    </dgm:pt>
    <dgm:pt modelId="{DA0E2CDD-7B5D-4EAE-B1ED-A82701822BD8}" type="parTrans" cxnId="{99AE5E4C-CEBF-42FE-80C2-79D5F02715E4}">
      <dgm:prSet/>
      <dgm:spPr/>
      <dgm:t>
        <a:bodyPr/>
        <a:lstStyle/>
        <a:p>
          <a:endParaRPr lang="en-US"/>
        </a:p>
      </dgm:t>
    </dgm:pt>
    <dgm:pt modelId="{D5199564-EEBC-4AF8-ABBA-FB4A8C354633}" type="sibTrans" cxnId="{99AE5E4C-CEBF-42FE-80C2-79D5F02715E4}">
      <dgm:prSet/>
      <dgm:spPr/>
      <dgm:t>
        <a:bodyPr/>
        <a:lstStyle/>
        <a:p>
          <a:endParaRPr lang="en-US"/>
        </a:p>
      </dgm:t>
    </dgm:pt>
    <dgm:pt modelId="{F6BC8A3A-E36B-4290-BE6F-6F5F366DD1D7}">
      <dgm:prSet phldrT="[Text]" custT="1"/>
      <dgm:spPr/>
      <dgm:t>
        <a:bodyPr/>
        <a:lstStyle/>
        <a:p>
          <a:r>
            <a:rPr lang="en-US" sz="1600" b="1" dirty="0"/>
            <a:t>Good documentation practices:</a:t>
          </a:r>
        </a:p>
      </dgm:t>
    </dgm:pt>
    <dgm:pt modelId="{BDEF195A-35AC-427A-AA42-DFCBBDBD5375}" type="parTrans" cxnId="{CBDE6A44-9589-40EE-93C2-E62E4986301B}">
      <dgm:prSet/>
      <dgm:spPr/>
      <dgm:t>
        <a:bodyPr/>
        <a:lstStyle/>
        <a:p>
          <a:endParaRPr lang="en-US"/>
        </a:p>
      </dgm:t>
    </dgm:pt>
    <dgm:pt modelId="{B5799F96-54AE-4395-9F65-2E1B5E83C6B6}" type="sibTrans" cxnId="{CBDE6A44-9589-40EE-93C2-E62E4986301B}">
      <dgm:prSet/>
      <dgm:spPr/>
      <dgm:t>
        <a:bodyPr/>
        <a:lstStyle/>
        <a:p>
          <a:endParaRPr lang="en-US"/>
        </a:p>
      </dgm:t>
    </dgm:pt>
    <dgm:pt modelId="{A3F7BF39-AD26-48B5-8253-39D1584A038D}">
      <dgm:prSet phldrT="[Text]" custT="1"/>
      <dgm:spPr/>
      <dgm:t>
        <a:bodyPr/>
        <a:lstStyle/>
        <a:p>
          <a:r>
            <a:rPr lang="en-US" sz="1600" dirty="0" smtClean="0"/>
            <a:t>     Modification</a:t>
          </a:r>
          <a:r>
            <a:rPr lang="en-US" sz="1600" dirty="0"/>
            <a:t>/ </a:t>
          </a:r>
          <a:r>
            <a:rPr lang="en-US" sz="1600" dirty="0" smtClean="0"/>
            <a:t>amendment </a:t>
          </a:r>
          <a:r>
            <a:rPr lang="en-US" sz="1600" dirty="0"/>
            <a:t>of records </a:t>
          </a:r>
        </a:p>
      </dgm:t>
    </dgm:pt>
    <dgm:pt modelId="{781DE5FA-21B5-4C36-AF42-565534421631}" type="parTrans" cxnId="{A1454920-D382-484C-BF92-BC641921E29B}">
      <dgm:prSet/>
      <dgm:spPr/>
      <dgm:t>
        <a:bodyPr/>
        <a:lstStyle/>
        <a:p>
          <a:endParaRPr lang="en-US"/>
        </a:p>
      </dgm:t>
    </dgm:pt>
    <dgm:pt modelId="{6CC16FAB-ACDA-429B-9FD8-C9390CECF5AD}" type="sibTrans" cxnId="{A1454920-D382-484C-BF92-BC641921E29B}">
      <dgm:prSet/>
      <dgm:spPr/>
      <dgm:t>
        <a:bodyPr/>
        <a:lstStyle/>
        <a:p>
          <a:endParaRPr lang="en-US"/>
        </a:p>
      </dgm:t>
    </dgm:pt>
    <dgm:pt modelId="{C43EA039-5B3F-4056-B4CC-0BCD4D571E3E}">
      <dgm:prSet phldrT="[Text]" custT="1"/>
      <dgm:spPr/>
      <dgm:t>
        <a:bodyPr/>
        <a:lstStyle/>
        <a:p>
          <a:r>
            <a:rPr lang="en-US" sz="1600" dirty="0" smtClean="0"/>
            <a:t> Safe storage, protection from loss, theft, physical damage</a:t>
          </a:r>
          <a:endParaRPr lang="en-US" sz="1600" dirty="0"/>
        </a:p>
      </dgm:t>
    </dgm:pt>
    <dgm:pt modelId="{D7EAC97B-477C-4989-8625-56620844B862}" type="parTrans" cxnId="{59A3E5D2-FC09-4C87-9C0B-0CC1D701DCC5}">
      <dgm:prSet/>
      <dgm:spPr/>
      <dgm:t>
        <a:bodyPr/>
        <a:lstStyle/>
        <a:p>
          <a:endParaRPr lang="en-US"/>
        </a:p>
      </dgm:t>
    </dgm:pt>
    <dgm:pt modelId="{78BBEE8A-8239-4A26-837F-07949155CB26}" type="sibTrans" cxnId="{59A3E5D2-FC09-4C87-9C0B-0CC1D701DCC5}">
      <dgm:prSet/>
      <dgm:spPr/>
      <dgm:t>
        <a:bodyPr/>
        <a:lstStyle/>
        <a:p>
          <a:endParaRPr lang="en-US"/>
        </a:p>
      </dgm:t>
    </dgm:pt>
    <dgm:pt modelId="{CE702E98-26DE-47ED-9369-D9137089B787}">
      <dgm:prSet phldrT="[Text]" custT="1"/>
      <dgm:spPr/>
      <dgm:t>
        <a:bodyPr/>
        <a:lstStyle/>
        <a:p>
          <a:r>
            <a:rPr lang="en-US" sz="1600" dirty="0" smtClean="0"/>
            <a:t>      Data integrity i.e. consistency, completeness, accuracy </a:t>
          </a:r>
          <a:endParaRPr lang="en-US" sz="1600" dirty="0"/>
        </a:p>
      </dgm:t>
    </dgm:pt>
    <dgm:pt modelId="{5938313A-FFA7-4C19-99AA-604A21A5FE5F}" type="parTrans" cxnId="{A5A2B5EA-E814-46C3-9B58-39075A12FD9A}">
      <dgm:prSet/>
      <dgm:spPr/>
      <dgm:t>
        <a:bodyPr/>
        <a:lstStyle/>
        <a:p>
          <a:endParaRPr lang="en-US"/>
        </a:p>
      </dgm:t>
    </dgm:pt>
    <dgm:pt modelId="{07004B79-3A73-4F1C-B77C-448E3E62AA9D}" type="sibTrans" cxnId="{A5A2B5EA-E814-46C3-9B58-39075A12FD9A}">
      <dgm:prSet/>
      <dgm:spPr/>
      <dgm:t>
        <a:bodyPr/>
        <a:lstStyle/>
        <a:p>
          <a:endParaRPr lang="en-US"/>
        </a:p>
      </dgm:t>
    </dgm:pt>
    <dgm:pt modelId="{8FCAB927-E6DC-4D2D-A1F3-BA836FA41D52}">
      <dgm:prSet phldrT="[Text]" custT="1"/>
      <dgm:spPr/>
      <dgm:t>
        <a:bodyPr/>
        <a:lstStyle/>
        <a:p>
          <a:r>
            <a:rPr lang="en-AU" sz="1600" dirty="0" smtClean="0"/>
            <a:t>      Ensuring records are Attributable-use of signatures, personal seals, user log ins for electronic documents,  </a:t>
          </a:r>
          <a:endParaRPr lang="en-US" sz="1600" dirty="0"/>
        </a:p>
      </dgm:t>
    </dgm:pt>
    <dgm:pt modelId="{7666536D-41E4-4076-8850-63C609CF1993}" type="parTrans" cxnId="{B08491B5-5D62-41F7-A52F-2A4E938E19F9}">
      <dgm:prSet/>
      <dgm:spPr/>
      <dgm:t>
        <a:bodyPr/>
        <a:lstStyle/>
        <a:p>
          <a:endParaRPr lang="en-US"/>
        </a:p>
      </dgm:t>
    </dgm:pt>
    <dgm:pt modelId="{9D695AE3-7E66-496B-9FC1-9CE6D5AD0AD6}" type="sibTrans" cxnId="{B08491B5-5D62-41F7-A52F-2A4E938E19F9}">
      <dgm:prSet/>
      <dgm:spPr/>
      <dgm:t>
        <a:bodyPr/>
        <a:lstStyle/>
        <a:p>
          <a:endParaRPr lang="en-US"/>
        </a:p>
      </dgm:t>
    </dgm:pt>
    <dgm:pt modelId="{40377F0C-7B39-4894-9BB4-5E53617FBCE4}" type="pres">
      <dgm:prSet presAssocID="{64B836DE-3FDF-45F6-82CB-0D3E8DB17F6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C2C64F-B63C-49AE-927B-19FE23597A2C}" type="pres">
      <dgm:prSet presAssocID="{EE63DC4A-2E36-45B8-BDC0-37EC47E5D3C0}" presName="composite" presStyleCnt="0"/>
      <dgm:spPr/>
      <dgm:t>
        <a:bodyPr/>
        <a:lstStyle/>
        <a:p>
          <a:endParaRPr lang="en-US"/>
        </a:p>
      </dgm:t>
    </dgm:pt>
    <dgm:pt modelId="{1B801266-360E-464F-B8B3-CE6208DFAAA7}" type="pres">
      <dgm:prSet presAssocID="{EE63DC4A-2E36-45B8-BDC0-37EC47E5D3C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A20D4C-D212-4B67-BFE6-5AA18718BF2C}" type="pres">
      <dgm:prSet presAssocID="{EE63DC4A-2E36-45B8-BDC0-37EC47E5D3C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9FB1E4-FC0A-4A85-88A4-9308828480AE}" type="pres">
      <dgm:prSet presAssocID="{C0417168-27BC-46E3-B9ED-FC7A8211901D}" presName="sp" presStyleCnt="0"/>
      <dgm:spPr/>
      <dgm:t>
        <a:bodyPr/>
        <a:lstStyle/>
        <a:p>
          <a:endParaRPr lang="en-US"/>
        </a:p>
      </dgm:t>
    </dgm:pt>
    <dgm:pt modelId="{882E16F8-2C83-411C-B88C-4BCFD957FABE}" type="pres">
      <dgm:prSet presAssocID="{807A5695-ABFC-4F69-AB7D-DDABD88611C0}" presName="composite" presStyleCnt="0"/>
      <dgm:spPr/>
      <dgm:t>
        <a:bodyPr/>
        <a:lstStyle/>
        <a:p>
          <a:endParaRPr lang="en-US"/>
        </a:p>
      </dgm:t>
    </dgm:pt>
    <dgm:pt modelId="{DE69D82B-485F-4382-A340-3D38E9121C61}" type="pres">
      <dgm:prSet presAssocID="{807A5695-ABFC-4F69-AB7D-DDABD88611C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D37E05-FB1F-4FBA-87A3-83FDBEB3A477}" type="pres">
      <dgm:prSet presAssocID="{807A5695-ABFC-4F69-AB7D-DDABD88611C0}" presName="descendantText" presStyleLbl="alignAcc1" presStyleIdx="1" presStyleCnt="3" custScaleY="2026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B2D679-0A63-434E-84A8-A11083F2A97F}" type="pres">
      <dgm:prSet presAssocID="{34483C10-2DD6-4EDF-9289-8A9D67EDA29A}" presName="sp" presStyleCnt="0"/>
      <dgm:spPr/>
      <dgm:t>
        <a:bodyPr/>
        <a:lstStyle/>
        <a:p>
          <a:endParaRPr lang="en-US"/>
        </a:p>
      </dgm:t>
    </dgm:pt>
    <dgm:pt modelId="{2477B668-631A-4022-8DB3-9677243024A8}" type="pres">
      <dgm:prSet presAssocID="{D69D1F0D-5897-4FE4-BAA4-B5BCE41A2633}" presName="composite" presStyleCnt="0"/>
      <dgm:spPr/>
      <dgm:t>
        <a:bodyPr/>
        <a:lstStyle/>
        <a:p>
          <a:endParaRPr lang="en-US"/>
        </a:p>
      </dgm:t>
    </dgm:pt>
    <dgm:pt modelId="{F3AF9ABF-B3F1-4770-804E-5297D25ADDC8}" type="pres">
      <dgm:prSet presAssocID="{D69D1F0D-5897-4FE4-BAA4-B5BCE41A263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15CD13-8241-4E83-A586-11DF83DCD844}" type="pres">
      <dgm:prSet presAssocID="{D69D1F0D-5897-4FE4-BAA4-B5BCE41A2633}" presName="descendantText" presStyleLbl="alignAcc1" presStyleIdx="2" presStyleCnt="3" custScaleY="161377" custLinFactNeighborX="0" custLinFactNeighborY="366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8491B5-5D62-41F7-A52F-2A4E938E19F9}" srcId="{807A5695-ABFC-4F69-AB7D-DDABD88611C0}" destId="{8FCAB927-E6DC-4D2D-A1F3-BA836FA41D52}" srcOrd="2" destOrd="0" parTransId="{7666536D-41E4-4076-8850-63C609CF1993}" sibTransId="{9D695AE3-7E66-496B-9FC1-9CE6D5AD0AD6}"/>
    <dgm:cxn modelId="{49563456-2A88-4714-AEF4-E448DF6F4014}" type="presOf" srcId="{EE63DC4A-2E36-45B8-BDC0-37EC47E5D3C0}" destId="{1B801266-360E-464F-B8B3-CE6208DFAAA7}" srcOrd="0" destOrd="0" presId="urn:microsoft.com/office/officeart/2005/8/layout/chevron2"/>
    <dgm:cxn modelId="{72D2AE7B-41A1-4EDD-9C05-41F095162CC6}" type="presOf" srcId="{9ADBE847-0182-4C0C-9170-B77E7B5F7A76}" destId="{F8D37E05-FB1F-4FBA-87A3-83FDBEB3A477}" srcOrd="0" destOrd="4" presId="urn:microsoft.com/office/officeart/2005/8/layout/chevron2"/>
    <dgm:cxn modelId="{2C6E2751-56ED-4921-9192-11F65CC85243}" srcId="{D69D1F0D-5897-4FE4-BAA4-B5BCE41A2633}" destId="{E89E6B72-EBEE-475F-BFDB-EB1C6A4A7837}" srcOrd="0" destOrd="0" parTransId="{7C52CC1A-2377-4D95-809C-B5C09339CFA4}" sibTransId="{4E06D172-E6DA-44B6-A96C-C5BA525DF880}"/>
    <dgm:cxn modelId="{99AE5E4C-CEBF-42FE-80C2-79D5F02715E4}" srcId="{D69D1F0D-5897-4FE4-BAA4-B5BCE41A2633}" destId="{935FC1D1-AEDC-4D43-B2E2-27A2EFE3B251}" srcOrd="3" destOrd="0" parTransId="{DA0E2CDD-7B5D-4EAE-B1ED-A82701822BD8}" sibTransId="{D5199564-EEBC-4AF8-ABBA-FB4A8C354633}"/>
    <dgm:cxn modelId="{420DA0C8-3A96-4BBA-9F8F-36407ED3BFBF}" type="presOf" srcId="{45E6C0A0-23B0-4F7E-8E04-6A5006FFDC8A}" destId="{0B15CD13-8241-4E83-A586-11DF83DCD844}" srcOrd="0" destOrd="2" presId="urn:microsoft.com/office/officeart/2005/8/layout/chevron2"/>
    <dgm:cxn modelId="{A7E7CF67-7755-48B3-BC18-0885E718BF07}" type="presOf" srcId="{8FCAB927-E6DC-4D2D-A1F3-BA836FA41D52}" destId="{F8D37E05-FB1F-4FBA-87A3-83FDBEB3A477}" srcOrd="0" destOrd="2" presId="urn:microsoft.com/office/officeart/2005/8/layout/chevron2"/>
    <dgm:cxn modelId="{C3325CDB-1B46-42AA-B107-4F064BF5EF8C}" type="presOf" srcId="{64B836DE-3FDF-45F6-82CB-0D3E8DB17F6D}" destId="{40377F0C-7B39-4894-9BB4-5E53617FBCE4}" srcOrd="0" destOrd="0" presId="urn:microsoft.com/office/officeart/2005/8/layout/chevron2"/>
    <dgm:cxn modelId="{9812B4E1-93E3-43E0-98E3-D3CE5A3972A4}" type="presOf" srcId="{D69D1F0D-5897-4FE4-BAA4-B5BCE41A2633}" destId="{F3AF9ABF-B3F1-4770-804E-5297D25ADDC8}" srcOrd="0" destOrd="0" presId="urn:microsoft.com/office/officeart/2005/8/layout/chevron2"/>
    <dgm:cxn modelId="{C4B4A573-1120-4061-9994-1CC938D0186A}" type="presOf" srcId="{CE702E98-26DE-47ED-9369-D9137089B787}" destId="{F8D37E05-FB1F-4FBA-87A3-83FDBEB3A477}" srcOrd="0" destOrd="3" presId="urn:microsoft.com/office/officeart/2005/8/layout/chevron2"/>
    <dgm:cxn modelId="{9233CDB7-6775-4A0C-AB25-0AB229CAF0AF}" type="presOf" srcId="{935FC1D1-AEDC-4D43-B2E2-27A2EFE3B251}" destId="{0B15CD13-8241-4E83-A586-11DF83DCD844}" srcOrd="0" destOrd="3" presId="urn:microsoft.com/office/officeart/2005/8/layout/chevron2"/>
    <dgm:cxn modelId="{A5A2B5EA-E814-46C3-9B58-39075A12FD9A}" srcId="{807A5695-ABFC-4F69-AB7D-DDABD88611C0}" destId="{CE702E98-26DE-47ED-9369-D9137089B787}" srcOrd="3" destOrd="0" parTransId="{5938313A-FFA7-4C19-99AA-604A21A5FE5F}" sibTransId="{07004B79-3A73-4F1C-B77C-448E3E62AA9D}"/>
    <dgm:cxn modelId="{E26E15B5-63DA-4D3C-9504-95925AF7EDE0}" type="presOf" srcId="{E89E6B72-EBEE-475F-BFDB-EB1C6A4A7837}" destId="{0B15CD13-8241-4E83-A586-11DF83DCD844}" srcOrd="0" destOrd="0" presId="urn:microsoft.com/office/officeart/2005/8/layout/chevron2"/>
    <dgm:cxn modelId="{9935B189-5368-4154-96A9-CE6409A3FD8C}" srcId="{807A5695-ABFC-4F69-AB7D-DDABD88611C0}" destId="{9ADBE847-0182-4C0C-9170-B77E7B5F7A76}" srcOrd="4" destOrd="0" parTransId="{FEC1B22C-2E7F-46CC-9B1D-F0856AD935E9}" sibTransId="{B2C21AB5-33F7-4547-B407-63D5E507E241}"/>
    <dgm:cxn modelId="{C1111622-23A0-4806-9150-358E3076F362}" type="presOf" srcId="{A3F7BF39-AD26-48B5-8253-39D1584A038D}" destId="{0B15CD13-8241-4E83-A586-11DF83DCD844}" srcOrd="0" destOrd="1" presId="urn:microsoft.com/office/officeart/2005/8/layout/chevron2"/>
    <dgm:cxn modelId="{CBDE6A44-9589-40EE-93C2-E62E4986301B}" srcId="{807A5695-ABFC-4F69-AB7D-DDABD88611C0}" destId="{F6BC8A3A-E36B-4290-BE6F-6F5F366DD1D7}" srcOrd="0" destOrd="0" parTransId="{BDEF195A-35AC-427A-AA42-DFCBBDBD5375}" sibTransId="{B5799F96-54AE-4395-9F65-2E1B5E83C6B6}"/>
    <dgm:cxn modelId="{D0C21AE9-CBC8-4F7C-96DD-0D242A697754}" type="presOf" srcId="{AD34708B-AF67-4C1C-AEFB-83FCF6380777}" destId="{08A20D4C-D212-4B67-BFE6-5AA18718BF2C}" srcOrd="0" destOrd="0" presId="urn:microsoft.com/office/officeart/2005/8/layout/chevron2"/>
    <dgm:cxn modelId="{5EA6A309-CA65-4F8B-B9C3-54A8D6C95289}" srcId="{64B836DE-3FDF-45F6-82CB-0D3E8DB17F6D}" destId="{D69D1F0D-5897-4FE4-BAA4-B5BCE41A2633}" srcOrd="2" destOrd="0" parTransId="{CD8B38B8-8BF2-49C3-9FFF-7744E91EACF8}" sibTransId="{89907B90-9544-4603-8AF5-4FC1A198F018}"/>
    <dgm:cxn modelId="{E303CA53-F8E8-46C1-BED2-AB64A87FDC10}" type="presOf" srcId="{C43EA039-5B3F-4056-B4CC-0BCD4D571E3E}" destId="{08A20D4C-D212-4B67-BFE6-5AA18718BF2C}" srcOrd="0" destOrd="1" presId="urn:microsoft.com/office/officeart/2005/8/layout/chevron2"/>
    <dgm:cxn modelId="{A2DE10D0-E5B1-4FC0-B7DE-6A54003D1F1D}" srcId="{807A5695-ABFC-4F69-AB7D-DDABD88611C0}" destId="{6EAB3031-89A5-4837-B345-DE009CB84115}" srcOrd="1" destOrd="0" parTransId="{B6A20F94-19DD-4F35-B4C1-7081ECC5F136}" sibTransId="{01542517-E106-4CD9-89E8-315D7E70F1C6}"/>
    <dgm:cxn modelId="{360BFEC3-9BBF-4049-A9A7-6F0611D037DD}" srcId="{807A5695-ABFC-4F69-AB7D-DDABD88611C0}" destId="{4AEA9CAF-BB63-45D5-B920-AD9D9E9B1D29}" srcOrd="5" destOrd="0" parTransId="{4ED52CD9-8AC1-4BB4-83D7-706762864D53}" sibTransId="{9E40542B-D611-4CCC-A1F8-C309061AE136}"/>
    <dgm:cxn modelId="{28AEE8F9-CD62-4EDB-A90D-D19E2C1B2B1B}" type="presOf" srcId="{807A5695-ABFC-4F69-AB7D-DDABD88611C0}" destId="{DE69D82B-485F-4382-A340-3D38E9121C61}" srcOrd="0" destOrd="0" presId="urn:microsoft.com/office/officeart/2005/8/layout/chevron2"/>
    <dgm:cxn modelId="{89F32E77-BF2F-4C2C-9D06-6A100201D5C6}" srcId="{EE63DC4A-2E36-45B8-BDC0-37EC47E5D3C0}" destId="{AD34708B-AF67-4C1C-AEFB-83FCF6380777}" srcOrd="0" destOrd="0" parTransId="{953C677A-91B5-4556-95A8-2EB1FDB06E1D}" sibTransId="{F1EB055F-0E51-43CE-A3D0-5BA47A0F1D90}"/>
    <dgm:cxn modelId="{DA7669B7-03A3-4D9F-86E5-7694C9DBD253}" type="presOf" srcId="{2BEA8616-2411-47CD-B2F8-B71C30A8EBE5}" destId="{08A20D4C-D212-4B67-BFE6-5AA18718BF2C}" srcOrd="0" destOrd="2" presId="urn:microsoft.com/office/officeart/2005/8/layout/chevron2"/>
    <dgm:cxn modelId="{A1454920-D382-484C-BF92-BC641921E29B}" srcId="{D69D1F0D-5897-4FE4-BAA4-B5BCE41A2633}" destId="{A3F7BF39-AD26-48B5-8253-39D1584A038D}" srcOrd="1" destOrd="0" parTransId="{781DE5FA-21B5-4C36-AF42-565534421631}" sibTransId="{6CC16FAB-ACDA-429B-9FD8-C9390CECF5AD}"/>
    <dgm:cxn modelId="{733BF98E-361A-44F6-9C92-CDB4DFAD82AA}" srcId="{EE63DC4A-2E36-45B8-BDC0-37EC47E5D3C0}" destId="{2BEA8616-2411-47CD-B2F8-B71C30A8EBE5}" srcOrd="2" destOrd="0" parTransId="{579BC171-FD6F-444E-8B5F-8729BA1FE476}" sibTransId="{AA205E58-378D-4756-89F4-21B2D6805C5C}"/>
    <dgm:cxn modelId="{59A3E5D2-FC09-4C87-9C0B-0CC1D701DCC5}" srcId="{EE63DC4A-2E36-45B8-BDC0-37EC47E5D3C0}" destId="{C43EA039-5B3F-4056-B4CC-0BCD4D571E3E}" srcOrd="1" destOrd="0" parTransId="{D7EAC97B-477C-4989-8625-56620844B862}" sibTransId="{78BBEE8A-8239-4A26-837F-07949155CB26}"/>
    <dgm:cxn modelId="{1E45CF9C-90E1-4D24-A472-F1F0F180D5CD}" srcId="{64B836DE-3FDF-45F6-82CB-0D3E8DB17F6D}" destId="{807A5695-ABFC-4F69-AB7D-DDABD88611C0}" srcOrd="1" destOrd="0" parTransId="{A6F5A022-67D2-49FA-A547-36A606B9DFC3}" sibTransId="{34483C10-2DD6-4EDF-9289-8A9D67EDA29A}"/>
    <dgm:cxn modelId="{CDA0DA61-979C-4030-90F5-3A9AC06201B2}" srcId="{D69D1F0D-5897-4FE4-BAA4-B5BCE41A2633}" destId="{45E6C0A0-23B0-4F7E-8E04-6A5006FFDC8A}" srcOrd="2" destOrd="0" parTransId="{729CCF8C-58AB-42F5-BEAD-66AE25EBDAE3}" sibTransId="{FB68396C-5F22-4D7D-8EC4-5ADF04F62407}"/>
    <dgm:cxn modelId="{87A92FEB-E703-4597-A116-DB22558FBB0F}" srcId="{64B836DE-3FDF-45F6-82CB-0D3E8DB17F6D}" destId="{EE63DC4A-2E36-45B8-BDC0-37EC47E5D3C0}" srcOrd="0" destOrd="0" parTransId="{49B37849-8939-464D-9B95-D09BDED70D55}" sibTransId="{C0417168-27BC-46E3-B9ED-FC7A8211901D}"/>
    <dgm:cxn modelId="{F125ED65-0FBD-46E0-919C-C3D8BE661A11}" type="presOf" srcId="{4AEA9CAF-BB63-45D5-B920-AD9D9E9B1D29}" destId="{F8D37E05-FB1F-4FBA-87A3-83FDBEB3A477}" srcOrd="0" destOrd="5" presId="urn:microsoft.com/office/officeart/2005/8/layout/chevron2"/>
    <dgm:cxn modelId="{AEF9E4CD-6C98-4935-87E6-1D2A6DD9C236}" type="presOf" srcId="{F6BC8A3A-E36B-4290-BE6F-6F5F366DD1D7}" destId="{F8D37E05-FB1F-4FBA-87A3-83FDBEB3A477}" srcOrd="0" destOrd="0" presId="urn:microsoft.com/office/officeart/2005/8/layout/chevron2"/>
    <dgm:cxn modelId="{6F46B063-6428-415D-9F1B-5D5FA2FEF4F1}" type="presOf" srcId="{6EAB3031-89A5-4837-B345-DE009CB84115}" destId="{F8D37E05-FB1F-4FBA-87A3-83FDBEB3A477}" srcOrd="0" destOrd="1" presId="urn:microsoft.com/office/officeart/2005/8/layout/chevron2"/>
    <dgm:cxn modelId="{E78B4E42-E2D0-4690-82DE-26A1B28DC659}" type="presParOf" srcId="{40377F0C-7B39-4894-9BB4-5E53617FBCE4}" destId="{1BC2C64F-B63C-49AE-927B-19FE23597A2C}" srcOrd="0" destOrd="0" presId="urn:microsoft.com/office/officeart/2005/8/layout/chevron2"/>
    <dgm:cxn modelId="{F2520C8F-B9B8-4213-B8ED-66CB7F70792A}" type="presParOf" srcId="{1BC2C64F-B63C-49AE-927B-19FE23597A2C}" destId="{1B801266-360E-464F-B8B3-CE6208DFAAA7}" srcOrd="0" destOrd="0" presId="urn:microsoft.com/office/officeart/2005/8/layout/chevron2"/>
    <dgm:cxn modelId="{BB66A512-1707-43A4-BA7D-E02293FAA572}" type="presParOf" srcId="{1BC2C64F-B63C-49AE-927B-19FE23597A2C}" destId="{08A20D4C-D212-4B67-BFE6-5AA18718BF2C}" srcOrd="1" destOrd="0" presId="urn:microsoft.com/office/officeart/2005/8/layout/chevron2"/>
    <dgm:cxn modelId="{D40CCC84-D0F7-4682-B842-4E847290BA09}" type="presParOf" srcId="{40377F0C-7B39-4894-9BB4-5E53617FBCE4}" destId="{719FB1E4-FC0A-4A85-88A4-9308828480AE}" srcOrd="1" destOrd="0" presId="urn:microsoft.com/office/officeart/2005/8/layout/chevron2"/>
    <dgm:cxn modelId="{FFABED5B-FDC4-4612-945E-5ECB431736FE}" type="presParOf" srcId="{40377F0C-7B39-4894-9BB4-5E53617FBCE4}" destId="{882E16F8-2C83-411C-B88C-4BCFD957FABE}" srcOrd="2" destOrd="0" presId="urn:microsoft.com/office/officeart/2005/8/layout/chevron2"/>
    <dgm:cxn modelId="{FEF45382-AD7E-4B2A-B594-5A43A6E88A7E}" type="presParOf" srcId="{882E16F8-2C83-411C-B88C-4BCFD957FABE}" destId="{DE69D82B-485F-4382-A340-3D38E9121C61}" srcOrd="0" destOrd="0" presId="urn:microsoft.com/office/officeart/2005/8/layout/chevron2"/>
    <dgm:cxn modelId="{10E71DFE-E039-44D7-8A5A-4BDC5ABDDFAE}" type="presParOf" srcId="{882E16F8-2C83-411C-B88C-4BCFD957FABE}" destId="{F8D37E05-FB1F-4FBA-87A3-83FDBEB3A477}" srcOrd="1" destOrd="0" presId="urn:microsoft.com/office/officeart/2005/8/layout/chevron2"/>
    <dgm:cxn modelId="{3EAF5E3F-74B4-4295-85CE-91516B80932F}" type="presParOf" srcId="{40377F0C-7B39-4894-9BB4-5E53617FBCE4}" destId="{99B2D679-0A63-434E-84A8-A11083F2A97F}" srcOrd="3" destOrd="0" presId="urn:microsoft.com/office/officeart/2005/8/layout/chevron2"/>
    <dgm:cxn modelId="{AF2CA83E-98E2-4ABE-B4E0-3953D89EF733}" type="presParOf" srcId="{40377F0C-7B39-4894-9BB4-5E53617FBCE4}" destId="{2477B668-631A-4022-8DB3-9677243024A8}" srcOrd="4" destOrd="0" presId="urn:microsoft.com/office/officeart/2005/8/layout/chevron2"/>
    <dgm:cxn modelId="{BDFF65DC-1324-42CE-87CF-12F26B0B0278}" type="presParOf" srcId="{2477B668-631A-4022-8DB3-9677243024A8}" destId="{F3AF9ABF-B3F1-4770-804E-5297D25ADDC8}" srcOrd="0" destOrd="0" presId="urn:microsoft.com/office/officeart/2005/8/layout/chevron2"/>
    <dgm:cxn modelId="{41ADE5B9-2C4B-4B88-A482-49BD506025AC}" type="presParOf" srcId="{2477B668-631A-4022-8DB3-9677243024A8}" destId="{0B15CD13-8241-4E83-A586-11DF83DCD84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801266-360E-464F-B8B3-CE6208DFAAA7}">
      <dsp:nvSpPr>
        <dsp:cNvPr id="0" name=""/>
        <dsp:cNvSpPr/>
      </dsp:nvSpPr>
      <dsp:spPr>
        <a:xfrm rot="5400000">
          <a:off x="-193739" y="196796"/>
          <a:ext cx="1291595" cy="904116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Pre-record creation </a:t>
          </a:r>
        </a:p>
      </dsp:txBody>
      <dsp:txXfrm rot="-5400000">
        <a:off x="1" y="455114"/>
        <a:ext cx="904116" cy="387479"/>
      </dsp:txXfrm>
    </dsp:sp>
    <dsp:sp modelId="{08A20D4C-D212-4B67-BFE6-5AA18718BF2C}">
      <dsp:nvSpPr>
        <dsp:cNvPr id="0" name=""/>
        <dsp:cNvSpPr/>
      </dsp:nvSpPr>
      <dsp:spPr>
        <a:xfrm rot="5400000">
          <a:off x="4316613" y="-3409439"/>
          <a:ext cx="839537" cy="76645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Controlled access to New registers/ forms and certificates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 Safe storage, protection from loss, theft, physical damage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 Paper </a:t>
          </a:r>
          <a:r>
            <a:rPr lang="en-US" sz="1600" kern="1200" dirty="0"/>
            <a:t>security  </a:t>
          </a:r>
        </a:p>
      </dsp:txBody>
      <dsp:txXfrm rot="-5400000">
        <a:off x="904117" y="44040"/>
        <a:ext cx="7623547" cy="757571"/>
      </dsp:txXfrm>
    </dsp:sp>
    <dsp:sp modelId="{DE69D82B-485F-4382-A340-3D38E9121C61}">
      <dsp:nvSpPr>
        <dsp:cNvPr id="0" name=""/>
        <dsp:cNvSpPr/>
      </dsp:nvSpPr>
      <dsp:spPr>
        <a:xfrm rot="5400000">
          <a:off x="-193739" y="1756132"/>
          <a:ext cx="1291595" cy="904116"/>
        </a:xfrm>
        <a:prstGeom prst="chevron">
          <a:avLst/>
        </a:prstGeom>
        <a:solidFill>
          <a:schemeClr val="accent3">
            <a:hueOff val="306224"/>
            <a:satOff val="3725"/>
            <a:lumOff val="2450"/>
            <a:alphaOff val="0"/>
          </a:schemeClr>
        </a:solidFill>
        <a:ln w="25400" cap="flat" cmpd="sng" algn="ctr">
          <a:solidFill>
            <a:schemeClr val="accent3">
              <a:hueOff val="306224"/>
              <a:satOff val="3725"/>
              <a:lumOff val="24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Record creation </a:t>
          </a:r>
        </a:p>
      </dsp:txBody>
      <dsp:txXfrm rot="-5400000">
        <a:off x="1" y="2014450"/>
        <a:ext cx="904116" cy="387479"/>
      </dsp:txXfrm>
    </dsp:sp>
    <dsp:sp modelId="{F8D37E05-FB1F-4FBA-87A3-83FDBEB3A477}">
      <dsp:nvSpPr>
        <dsp:cNvPr id="0" name=""/>
        <dsp:cNvSpPr/>
      </dsp:nvSpPr>
      <dsp:spPr>
        <a:xfrm rot="5400000">
          <a:off x="3885817" y="-1850103"/>
          <a:ext cx="1701129" cy="76645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306224"/>
              <a:satOff val="3725"/>
              <a:lumOff val="24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/>
            <a:t>Good documentation practices: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      Assurance of confidentiality to </a:t>
          </a:r>
          <a:r>
            <a:rPr lang="en-US" sz="1600" kern="1200" dirty="0" smtClean="0"/>
            <a:t>registrants and its impact on data quality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600" kern="1200" dirty="0" smtClean="0"/>
            <a:t>      Ensuring records are Attributable-use of signatures, personal seals, user log ins for electronic documents,  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      Data integrity i.e. consistency, completeness, accuracy 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      Staff practices (record etiquette)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      Numbering and filing of </a:t>
          </a:r>
          <a:r>
            <a:rPr lang="en-US" sz="1600" kern="1200" dirty="0" smtClean="0"/>
            <a:t>records</a:t>
          </a:r>
          <a:endParaRPr lang="en-US" sz="1600" kern="1200" dirty="0"/>
        </a:p>
      </dsp:txBody>
      <dsp:txXfrm rot="-5400000">
        <a:off x="904117" y="1214639"/>
        <a:ext cx="7581488" cy="1535045"/>
      </dsp:txXfrm>
    </dsp:sp>
    <dsp:sp modelId="{F3AF9ABF-B3F1-4770-804E-5297D25ADDC8}">
      <dsp:nvSpPr>
        <dsp:cNvPr id="0" name=""/>
        <dsp:cNvSpPr/>
      </dsp:nvSpPr>
      <dsp:spPr>
        <a:xfrm rot="5400000">
          <a:off x="-193739" y="3142313"/>
          <a:ext cx="1291595" cy="904116"/>
        </a:xfrm>
        <a:prstGeom prst="chevron">
          <a:avLst/>
        </a:prstGeom>
        <a:solidFill>
          <a:schemeClr val="accent3">
            <a:hueOff val="612448"/>
            <a:satOff val="7449"/>
            <a:lumOff val="4901"/>
            <a:alphaOff val="0"/>
          </a:schemeClr>
        </a:solidFill>
        <a:ln w="25400" cap="flat" cmpd="sng" algn="ctr">
          <a:solidFill>
            <a:schemeClr val="accent3">
              <a:hueOff val="612448"/>
              <a:satOff val="7449"/>
              <a:lumOff val="49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Record maintanance </a:t>
          </a:r>
        </a:p>
      </dsp:txBody>
      <dsp:txXfrm rot="-5400000">
        <a:off x="1" y="3400631"/>
        <a:ext cx="904116" cy="387479"/>
      </dsp:txXfrm>
    </dsp:sp>
    <dsp:sp modelId="{0B15CD13-8241-4E83-A586-11DF83DCD844}">
      <dsp:nvSpPr>
        <dsp:cNvPr id="0" name=""/>
        <dsp:cNvSpPr/>
      </dsp:nvSpPr>
      <dsp:spPr>
        <a:xfrm rot="5400000">
          <a:off x="4058972" y="-266447"/>
          <a:ext cx="1354819" cy="76645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612448"/>
              <a:satOff val="7449"/>
              <a:lumOff val="49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     Routine back up      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     Modification</a:t>
          </a:r>
          <a:r>
            <a:rPr lang="en-US" sz="1600" kern="1200" dirty="0"/>
            <a:t>/ </a:t>
          </a:r>
          <a:r>
            <a:rPr lang="en-US" sz="1600" kern="1200" dirty="0" smtClean="0"/>
            <a:t>amendment </a:t>
          </a:r>
          <a:r>
            <a:rPr lang="en-US" sz="1600" kern="1200" dirty="0"/>
            <a:t>of records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     </a:t>
          </a:r>
          <a:r>
            <a:rPr lang="en-US" sz="1600" kern="1200" dirty="0" smtClean="0"/>
            <a:t>Sharing </a:t>
          </a:r>
          <a:r>
            <a:rPr lang="en-US" sz="1600" kern="1200" dirty="0"/>
            <a:t>of data for statistical purposes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     </a:t>
          </a:r>
          <a:r>
            <a:rPr lang="en-US" sz="1600" kern="1200" dirty="0" smtClean="0"/>
            <a:t>Sharing </a:t>
          </a:r>
          <a:r>
            <a:rPr lang="en-US" sz="1600" kern="1200" dirty="0"/>
            <a:t>or records with other </a:t>
          </a:r>
          <a:r>
            <a:rPr lang="en-US" sz="1600" kern="1200" dirty="0" smtClean="0"/>
            <a:t>government  </a:t>
          </a:r>
          <a:r>
            <a:rPr lang="en-US" sz="1600" kern="1200" dirty="0"/>
            <a:t>departments</a:t>
          </a:r>
        </a:p>
      </dsp:txBody>
      <dsp:txXfrm rot="-5400000">
        <a:off x="904117" y="2954545"/>
        <a:ext cx="7598393" cy="12225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CA245-70FC-4B4B-B85E-D7111739E37E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9C9CFA-0B3B-A943-8B72-B92417017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5069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C088C-0BD3-6C48-A6FB-8555B8BB942F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F7BF4-7E20-5B4D-83B0-157555368A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3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0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s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608"/>
          <a:stretch/>
        </p:blipFill>
        <p:spPr>
          <a:xfrm>
            <a:off x="174388" y="6150849"/>
            <a:ext cx="1441762" cy="568177"/>
          </a:xfrm>
          <a:prstGeom prst="rect">
            <a:avLst/>
          </a:prstGeom>
        </p:spPr>
      </p:pic>
      <p:pic>
        <p:nvPicPr>
          <p:cNvPr id="14" name="Picture 13" descr="meeting-name-01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44" b="27641"/>
          <a:stretch/>
        </p:blipFill>
        <p:spPr>
          <a:xfrm>
            <a:off x="809877" y="2743200"/>
            <a:ext cx="7524246" cy="978195"/>
          </a:xfrm>
          <a:prstGeom prst="rect">
            <a:avLst/>
          </a:prstGeom>
        </p:spPr>
      </p:pic>
      <p:pic>
        <p:nvPicPr>
          <p:cNvPr id="15" name="Picture 14" descr="bg-2-01-0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334" y="423334"/>
            <a:ext cx="9186333" cy="1337588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691444" y="4619977"/>
            <a:ext cx="7761112" cy="79869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588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 marL="803275" indent="-346075"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450850" indent="-450850">
              <a:buSzPct val="100000"/>
              <a:buFontTx/>
              <a:buBlip>
                <a:blip r:embed="rId2"/>
              </a:buBlip>
              <a:defRPr sz="2800"/>
            </a:lvl1pPr>
            <a:lvl2pPr marL="803275" indent="-346075">
              <a:buSzPct val="100000"/>
              <a:buFontTx/>
              <a:buBlip>
                <a:blip r:embed="rId3"/>
              </a:buBlip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45022" cy="1143000"/>
          </a:xfrm>
        </p:spPr>
        <p:txBody>
          <a:bodyPr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 descr="content-bg-01.png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9031" y="0"/>
            <a:ext cx="1734969" cy="216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448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ntent-bg-01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9031" y="0"/>
            <a:ext cx="1734969" cy="216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729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hoto-bg-camer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9144002" cy="6870975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5414211" y="1996587"/>
            <a:ext cx="3729790" cy="4415692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668210" y="3540125"/>
            <a:ext cx="3251807" cy="2590799"/>
          </a:xfrm>
        </p:spPr>
        <p:txBody>
          <a:bodyPr anchor="t"/>
          <a:lstStyle>
            <a:lvl1pPr algn="ctr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Thank you message and contact details</a:t>
            </a:r>
            <a:endParaRPr lang="en-US" dirty="0"/>
          </a:p>
        </p:txBody>
      </p:sp>
      <p:pic>
        <p:nvPicPr>
          <p:cNvPr id="8" name="Picture 7" descr="large-logo-01-0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8210" y="2224768"/>
            <a:ext cx="3251807" cy="1015109"/>
          </a:xfrm>
          <a:prstGeom prst="rect">
            <a:avLst/>
          </a:prstGeom>
        </p:spPr>
      </p:pic>
      <p:pic>
        <p:nvPicPr>
          <p:cNvPr id="11" name="Picture 10" descr="content-bg-01.png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9031" y="0"/>
            <a:ext cx="1734969" cy="216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6989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lan_Bangladesh_2_hi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4" name="Picture 3" descr="content-bg-01.pn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9031" y="0"/>
            <a:ext cx="1734969" cy="2167115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222250" y="66992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6581001"/>
            <a:ext cx="15818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2F2F2"/>
                </a:solidFill>
              </a:rPr>
              <a:t>Plan / Shona</a:t>
            </a:r>
            <a:r>
              <a:rPr lang="en-US" sz="1200" baseline="0" dirty="0" smtClean="0">
                <a:solidFill>
                  <a:srgbClr val="F2F2F2"/>
                </a:solidFill>
              </a:rPr>
              <a:t> Hamilton</a:t>
            </a:r>
            <a:endParaRPr lang="en-US" sz="1200" dirty="0">
              <a:solidFill>
                <a:srgbClr val="F2F2F2"/>
              </a:solidFill>
            </a:endParaRPr>
          </a:p>
        </p:txBody>
      </p:sp>
      <p:pic>
        <p:nvPicPr>
          <p:cNvPr id="9" name="Picture 8" descr="CRVS-logo-for-color-BG-12May14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9378" y="6014519"/>
            <a:ext cx="2516902" cy="78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19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961015092_68145a4058_o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content-bg-01.pn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9031" y="0"/>
            <a:ext cx="1734969" cy="2167115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222250" y="66992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6581001"/>
            <a:ext cx="20056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2F2F2"/>
                </a:solidFill>
              </a:rPr>
              <a:t>UN Photo/Bernardino </a:t>
            </a:r>
            <a:r>
              <a:rPr lang="en-US" sz="1200" dirty="0" err="1" smtClean="0">
                <a:solidFill>
                  <a:srgbClr val="F2F2F2"/>
                </a:solidFill>
              </a:rPr>
              <a:t>Soares</a:t>
            </a:r>
            <a:endParaRPr lang="en-US" sz="1200" dirty="0">
              <a:solidFill>
                <a:srgbClr val="F2F2F2"/>
              </a:solidFill>
            </a:endParaRPr>
          </a:p>
        </p:txBody>
      </p:sp>
      <p:pic>
        <p:nvPicPr>
          <p:cNvPr id="10" name="Picture 9" descr="large-logo-01-01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3794" y="6035521"/>
            <a:ext cx="2537093" cy="7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272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_MG_3709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933258"/>
          </a:xfrm>
          <a:prstGeom prst="rect">
            <a:avLst/>
          </a:prstGeom>
        </p:spPr>
      </p:pic>
      <p:pic>
        <p:nvPicPr>
          <p:cNvPr id="4" name="Picture 3" descr="content-bg-01.pn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9031" y="0"/>
            <a:ext cx="1734969" cy="2167115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222250" y="66992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 descr="CRVS-logo-for-color-BG-12May14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9378" y="6014519"/>
            <a:ext cx="2516902" cy="78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342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6363"/>
            <a:ext cx="9144000" cy="6894363"/>
          </a:xfrm>
          <a:prstGeom prst="rect">
            <a:avLst/>
          </a:prstGeom>
        </p:spPr>
      </p:pic>
      <p:pic>
        <p:nvPicPr>
          <p:cNvPr id="4" name="Picture 3" descr="content-bg-01.pn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9031" y="0"/>
            <a:ext cx="1734969" cy="2167115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222250" y="66992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 descr="CRVS-logo-for-color-BG-12May14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9378" y="6014519"/>
            <a:ext cx="2516902" cy="78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283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Photo_Myanmar_hi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content-bg-01.pn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9031" y="0"/>
            <a:ext cx="1734969" cy="2167115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222250" y="66992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 descr="CRVS-logo-for-color-BG-12May14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9378" y="6014519"/>
            <a:ext cx="2516902" cy="78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6168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hoto-bg-camer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2" cy="6870975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5414211" y="1996587"/>
            <a:ext cx="3729790" cy="4415692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668210" y="3540125"/>
            <a:ext cx="3251807" cy="2590799"/>
          </a:xfrm>
        </p:spPr>
        <p:txBody>
          <a:bodyPr anchor="t"/>
          <a:lstStyle>
            <a:lvl1pPr algn="ctr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Thank you message and contact details</a:t>
            </a:r>
            <a:endParaRPr lang="en-US" dirty="0"/>
          </a:p>
        </p:txBody>
      </p:sp>
      <p:pic>
        <p:nvPicPr>
          <p:cNvPr id="8" name="Picture 7" descr="large-logo-01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210" y="2224768"/>
            <a:ext cx="3251807" cy="1015109"/>
          </a:xfrm>
          <a:prstGeom prst="rect">
            <a:avLst/>
          </a:prstGeom>
        </p:spPr>
      </p:pic>
      <p:pic>
        <p:nvPicPr>
          <p:cNvPr id="11" name="Picture 10" descr="content-bg-01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61" r="22134"/>
          <a:stretch/>
        </p:blipFill>
        <p:spPr>
          <a:xfrm>
            <a:off x="7409031" y="0"/>
            <a:ext cx="1734969" cy="216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0691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753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5498" y="2502958"/>
            <a:ext cx="6598946" cy="1470025"/>
          </a:xfrm>
        </p:spPr>
        <p:txBody>
          <a:bodyPr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5498" y="4168422"/>
            <a:ext cx="6598946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  <p:pic>
        <p:nvPicPr>
          <p:cNvPr id="10" name="Picture 9" descr="Untitled-2-01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7535" y="-1"/>
            <a:ext cx="3746465" cy="6150849"/>
          </a:xfrm>
          <a:prstGeom prst="rect">
            <a:avLst/>
          </a:prstGeom>
        </p:spPr>
      </p:pic>
      <p:pic>
        <p:nvPicPr>
          <p:cNvPr id="13" name="Picture 12" descr="large-logo-01-0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498" y="326572"/>
            <a:ext cx="5653501" cy="1764840"/>
          </a:xfrm>
          <a:prstGeom prst="rect">
            <a:avLst/>
          </a:prstGeom>
        </p:spPr>
      </p:pic>
      <p:pic>
        <p:nvPicPr>
          <p:cNvPr id="8" name="Picture 7" descr="logos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608"/>
          <a:stretch/>
        </p:blipFill>
        <p:spPr>
          <a:xfrm>
            <a:off x="174388" y="6150849"/>
            <a:ext cx="1441762" cy="56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702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ntitled-2-01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7535" y="-1"/>
            <a:ext cx="3746465" cy="6150849"/>
          </a:xfrm>
          <a:prstGeom prst="rect">
            <a:avLst/>
          </a:prstGeom>
        </p:spPr>
      </p:pic>
      <p:pic>
        <p:nvPicPr>
          <p:cNvPr id="13" name="Picture 12" descr="large-logo-01-0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498" y="437697"/>
            <a:ext cx="5653501" cy="1764840"/>
          </a:xfrm>
          <a:prstGeom prst="rect">
            <a:avLst/>
          </a:prstGeom>
        </p:spPr>
      </p:pic>
      <p:pic>
        <p:nvPicPr>
          <p:cNvPr id="8" name="Picture 7" descr="meeting-name-01.png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977" b="22394"/>
          <a:stretch/>
        </p:blipFill>
        <p:spPr>
          <a:xfrm>
            <a:off x="315497" y="3285460"/>
            <a:ext cx="7098127" cy="956931"/>
          </a:xfrm>
          <a:prstGeom prst="rect">
            <a:avLst/>
          </a:prstGeom>
        </p:spPr>
      </p:pic>
      <p:pic>
        <p:nvPicPr>
          <p:cNvPr id="6" name="Picture 5" descr="logos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608"/>
          <a:stretch/>
        </p:blipFill>
        <p:spPr>
          <a:xfrm>
            <a:off x="174388" y="6150849"/>
            <a:ext cx="1441762" cy="56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529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meeting-name-01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768" b="24268"/>
          <a:stretch/>
        </p:blipFill>
        <p:spPr>
          <a:xfrm>
            <a:off x="809877" y="2764465"/>
            <a:ext cx="7524246" cy="1020726"/>
          </a:xfrm>
          <a:prstGeom prst="rect">
            <a:avLst/>
          </a:prstGeom>
        </p:spPr>
      </p:pic>
      <p:pic>
        <p:nvPicPr>
          <p:cNvPr id="15" name="Picture 14" descr="bg-2-01-0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2334" y="423334"/>
            <a:ext cx="9186333" cy="1337588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691444" y="4619977"/>
            <a:ext cx="7761112" cy="79869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  <p:pic>
        <p:nvPicPr>
          <p:cNvPr id="6" name="Picture 5" descr="logos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608"/>
          <a:stretch/>
        </p:blipFill>
        <p:spPr>
          <a:xfrm>
            <a:off x="174388" y="6150849"/>
            <a:ext cx="1441762" cy="56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068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rame-green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829" y="182011"/>
            <a:ext cx="7428342" cy="6117161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 rot="21180626">
            <a:off x="1570817" y="1826697"/>
            <a:ext cx="6012984" cy="3595617"/>
          </a:xfrm>
        </p:spPr>
        <p:txBody>
          <a:bodyPr anchor="ctr">
            <a:normAutofit/>
          </a:bodyPr>
          <a:lstStyle>
            <a:lvl1pPr marL="0" indent="0" algn="ctr">
              <a:buNone/>
              <a:defRPr sz="66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86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5498" y="2947458"/>
            <a:ext cx="6598946" cy="1470025"/>
          </a:xfrm>
        </p:spPr>
        <p:txBody>
          <a:bodyPr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5498" y="4612922"/>
            <a:ext cx="6598946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  <p:pic>
        <p:nvPicPr>
          <p:cNvPr id="10" name="Picture 9" descr="Untitled-2-01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7535" y="-1"/>
            <a:ext cx="3746465" cy="6150849"/>
          </a:xfrm>
          <a:prstGeom prst="rect">
            <a:avLst/>
          </a:prstGeom>
        </p:spPr>
      </p:pic>
      <p:pic>
        <p:nvPicPr>
          <p:cNvPr id="13" name="Picture 12" descr="large-logo-01-0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498" y="326572"/>
            <a:ext cx="5653501" cy="176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430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45022" cy="1143000"/>
          </a:xfrm>
        </p:spPr>
        <p:txBody>
          <a:bodyPr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 marL="1339850" indent="-425450">
              <a:buSzPct val="100000"/>
              <a:buFontTx/>
              <a:buBlip>
                <a:blip r:embed="rId2"/>
              </a:buBlip>
              <a:defRPr/>
            </a:lvl3pPr>
            <a:lvl4pPr marL="1792288" indent="-420688">
              <a:buSzPct val="100000"/>
              <a:buFontTx/>
              <a:buBlip>
                <a:blip r:embed="rId3"/>
              </a:buBlip>
              <a:defRPr/>
            </a:lvl4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pic>
        <p:nvPicPr>
          <p:cNvPr id="7" name="Picture 6" descr="content-bg-01.png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9031" y="0"/>
            <a:ext cx="1734969" cy="216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959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45022" cy="1143000"/>
          </a:xfrm>
        </p:spPr>
        <p:txBody>
          <a:bodyPr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0850" indent="-450850">
              <a:buSzPct val="100000"/>
              <a:buFontTx/>
              <a:buBlip>
                <a:blip r:embed="rId2"/>
              </a:buBlip>
              <a:defRPr/>
            </a:lvl1pPr>
            <a:lvl2pPr marL="903288" indent="-446088">
              <a:buSzPct val="100000"/>
              <a:buFontTx/>
              <a:buBlip>
                <a:blip r:embed="rId3"/>
              </a:buBlip>
              <a:defRPr/>
            </a:lvl2pPr>
            <a:lvl3pPr marL="1339850" indent="-425450">
              <a:buSzPct val="100000"/>
              <a:buFontTx/>
              <a:buBlip>
                <a:blip r:embed="rId4"/>
              </a:buBlip>
              <a:defRPr/>
            </a:lvl3pPr>
            <a:lvl4pPr marL="1792288" indent="-420688">
              <a:buSzPct val="100000"/>
              <a:buFontTx/>
              <a:buBlip>
                <a:blip r:embed="rId5"/>
              </a:buBlip>
              <a:defRPr/>
            </a:lvl4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pic>
        <p:nvPicPr>
          <p:cNvPr id="7" name="Picture 6" descr="content-bg-01.png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9031" y="0"/>
            <a:ext cx="1734969" cy="216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245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45022" cy="1143000"/>
          </a:xfrm>
        </p:spPr>
        <p:txBody>
          <a:bodyPr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buSzPct val="130000"/>
              <a:buFontTx/>
              <a:buBlip>
                <a:blip r:embed="rId2"/>
              </a:buBlip>
              <a:defRPr/>
            </a:lvl1pPr>
            <a:lvl2pPr marL="903288" indent="-446088">
              <a:buSzPct val="130000"/>
              <a:buFont typeface="Lucida Grande"/>
              <a:buChar char="‒"/>
              <a:defRPr/>
            </a:lvl2pPr>
            <a:lvl3pPr marL="1143000" indent="-228600">
              <a:buSzPct val="100000"/>
              <a:buFont typeface="Lucida Grande"/>
              <a:buChar char="‒"/>
              <a:defRPr/>
            </a:lvl3pPr>
            <a:lvl4pPr marL="1600200" indent="-228600">
              <a:buSzPct val="100000"/>
              <a:buFont typeface="Lucida Grande"/>
              <a:buChar char="‒"/>
              <a:defRPr/>
            </a:lvl4pPr>
            <a:lvl5pPr marL="2057400" indent="-228600">
              <a:buFont typeface="Lucida Grande"/>
              <a:buChar char="‒"/>
              <a:defRPr/>
            </a:lvl5pPr>
          </a:lstStyle>
          <a:p>
            <a:pPr lvl="0"/>
            <a:r>
              <a:rPr lang="en-AU" dirty="0" smtClean="0"/>
              <a:t> 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pic>
        <p:nvPicPr>
          <p:cNvPr id="7" name="Picture 6" descr="content-bg-01.pn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9031" y="0"/>
            <a:ext cx="1734969" cy="216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088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460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111084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49" r:id="rId2"/>
    <p:sldLayoutId id="2147483671" r:id="rId3"/>
    <p:sldLayoutId id="2147483657" r:id="rId4"/>
    <p:sldLayoutId id="2147483682" r:id="rId5"/>
    <p:sldLayoutId id="2147483681" r:id="rId6"/>
    <p:sldLayoutId id="2147483650" r:id="rId7"/>
    <p:sldLayoutId id="2147483673" r:id="rId8"/>
    <p:sldLayoutId id="2147483659" r:id="rId9"/>
    <p:sldLayoutId id="2147483652" r:id="rId10"/>
    <p:sldLayoutId id="2147483665" r:id="rId11"/>
    <p:sldLayoutId id="2147483679" r:id="rId12"/>
    <p:sldLayoutId id="2147483683" r:id="rId13"/>
    <p:sldLayoutId id="2147483684" r:id="rId14"/>
    <p:sldLayoutId id="2147483685" r:id="rId15"/>
    <p:sldLayoutId id="2147483689" r:id="rId16"/>
    <p:sldLayoutId id="2147483690" r:id="rId17"/>
    <p:sldLayoutId id="2147483687" r:id="rId18"/>
    <p:sldLayoutId id="2147483688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4400" b="0" kern="120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450850" indent="-450850" algn="l" defTabSz="457200" rtl="0" eaLnBrk="1" latinLnBrk="0" hangingPunct="1">
        <a:spcBef>
          <a:spcPct val="20000"/>
        </a:spcBef>
        <a:buFontTx/>
        <a:buBlip>
          <a:blip r:embed="rId21"/>
        </a:buBlip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903288" indent="-446088" algn="l" defTabSz="457200" rtl="0" eaLnBrk="1" latinLnBrk="0" hangingPunct="1">
        <a:spcBef>
          <a:spcPct val="20000"/>
        </a:spcBef>
        <a:buSzPct val="100000"/>
        <a:buFontTx/>
        <a:buBlip>
          <a:blip r:embed="rId22"/>
        </a:buBlip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339850" indent="-425450" algn="l" defTabSz="457200" rtl="0" eaLnBrk="1" latinLnBrk="0" hangingPunct="1">
        <a:spcBef>
          <a:spcPct val="20000"/>
        </a:spcBef>
        <a:buSzPct val="100000"/>
        <a:buFontTx/>
        <a:buBlip>
          <a:blip r:embed="rId23"/>
        </a:buBlip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792288" indent="-420688" algn="l" defTabSz="457200" rtl="0" eaLnBrk="1" latinLnBrk="0" hangingPunct="1">
        <a:spcBef>
          <a:spcPct val="20000"/>
        </a:spcBef>
        <a:buSzPct val="100000"/>
        <a:buFontTx/>
        <a:buBlip>
          <a:blip r:embed="rId24"/>
        </a:buBlip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AU" sz="2800" dirty="0"/>
              <a:t>Protection and preservation of civil registration </a:t>
            </a:r>
            <a:r>
              <a:rPr lang="en-AU" sz="2800" dirty="0" smtClean="0"/>
              <a:t>record and data </a:t>
            </a:r>
            <a:r>
              <a:rPr lang="en-AU" sz="2800" dirty="0"/>
              <a:t>and the role of digitisation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5498" y="4168422"/>
            <a:ext cx="6598946" cy="763174"/>
          </a:xfrm>
        </p:spPr>
        <p:txBody>
          <a:bodyPr>
            <a:normAutofit/>
          </a:bodyPr>
          <a:lstStyle/>
          <a:p>
            <a:r>
              <a:rPr lang="en-AU" sz="1800" b="1" dirty="0" smtClean="0"/>
              <a:t>Gloria Mathenge</a:t>
            </a:r>
            <a:endParaRPr lang="en-AU" sz="1800" dirty="0" smtClean="0"/>
          </a:p>
          <a:p>
            <a:r>
              <a:rPr lang="en-AU" sz="1800" b="1" dirty="0" smtClean="0"/>
              <a:t>14</a:t>
            </a:r>
            <a:r>
              <a:rPr lang="en-AU" sz="1800" b="1" baseline="30000" dirty="0" smtClean="0"/>
              <a:t>th </a:t>
            </a:r>
            <a:r>
              <a:rPr lang="en-AU" sz="1800" b="1" dirty="0" smtClean="0"/>
              <a:t>Nov 2018 </a:t>
            </a:r>
            <a:endParaRPr lang="en-AU" sz="1800" dirty="0" smtClean="0"/>
          </a:p>
          <a:p>
            <a:endParaRPr lang="en-AU" sz="1800" dirty="0"/>
          </a:p>
        </p:txBody>
      </p:sp>
      <p:pic>
        <p:nvPicPr>
          <p:cNvPr id="4" name="Picture 3" descr="C:\Users\gaellelg\AppData\Local\Microsoft\Windows\INetCache\Content.Word\Bag Banner 2017 sml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72991"/>
            <a:ext cx="9144000" cy="12850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379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Fiji’s support to Tuvalu 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160196"/>
          </a:xfrm>
        </p:spPr>
        <p:txBody>
          <a:bodyPr>
            <a:normAutofit fontScale="77500" lnSpcReduction="20000"/>
          </a:bodyPr>
          <a:lstStyle/>
          <a:p>
            <a:r>
              <a:rPr lang="en-AU" dirty="0" smtClean="0"/>
              <a:t>In 2017 Fiji National archives supported the Tuvalu civil registry in the conservation and digitisation of their records</a:t>
            </a:r>
          </a:p>
          <a:p>
            <a:endParaRPr lang="en-AU" dirty="0"/>
          </a:p>
          <a:p>
            <a:r>
              <a:rPr lang="en-AU" dirty="0" smtClean="0"/>
              <a:t>From fragile records that were at risk of permanent damage to copies that are expected to last another 100 years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 smtClean="0"/>
              <a:t>Scanning of records, cleaning of records, editing of records</a:t>
            </a:r>
          </a:p>
          <a:p>
            <a:r>
              <a:rPr lang="en-AU" dirty="0" smtClean="0"/>
              <a:t>Use of acid free boxes for storage</a:t>
            </a:r>
          </a:p>
          <a:p>
            <a:pPr marL="0" indent="0">
              <a:buNone/>
            </a:pPr>
            <a:r>
              <a:rPr lang="en-AU" dirty="0" smtClean="0"/>
              <a:t> </a:t>
            </a:r>
            <a:endParaRPr lang="en-AU" dirty="0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06948" y="1138755"/>
            <a:ext cx="3565133" cy="15738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0192" y="4795486"/>
            <a:ext cx="3633808" cy="2062514"/>
          </a:xfrm>
          <a:prstGeom prst="rect">
            <a:avLst/>
          </a:prstGeom>
        </p:spPr>
      </p:pic>
      <p:pic>
        <p:nvPicPr>
          <p:cNvPr id="6" name="Picture 5" descr="IMG_000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0439" y="2847077"/>
            <a:ext cx="3678149" cy="184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91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8650" y="1131094"/>
            <a:ext cx="3886200" cy="2201091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08055" y="1131094"/>
            <a:ext cx="3886200" cy="21908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1" y="3407258"/>
            <a:ext cx="3837056" cy="21760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7978" y="3407259"/>
            <a:ext cx="3946277" cy="222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223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Key message from the exercise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AU" dirty="0" smtClean="0"/>
              <a:t>Use of old paper records requires creation of  working copies of records rather than continual use of original record as this increases risk of permanent damage</a:t>
            </a:r>
          </a:p>
          <a:p>
            <a:endParaRPr lang="en-AU" dirty="0" smtClean="0"/>
          </a:p>
          <a:p>
            <a:r>
              <a:rPr lang="en-AU" dirty="0" smtClean="0"/>
              <a:t>As we create new records and move to electronic versions, we should care about preserving what  exists</a:t>
            </a:r>
          </a:p>
          <a:p>
            <a:endParaRPr lang="en-AU" dirty="0" smtClean="0"/>
          </a:p>
          <a:p>
            <a:pPr algn="just"/>
            <a:r>
              <a:rPr lang="en-AU" dirty="0" smtClean="0"/>
              <a:t>It is critical that all old and current records are digitised, with proper indexing: </a:t>
            </a:r>
          </a:p>
          <a:p>
            <a:pPr marL="800100" lvl="1" indent="-457200">
              <a:buFont typeface="Arial" panose="020B0604020202020204" pitchFamily="34" charset="0"/>
              <a:buChar char="•"/>
            </a:pPr>
            <a:r>
              <a:rPr lang="en-AU" dirty="0" smtClean="0"/>
              <a:t>How do address this as a recurrent challenge in country?</a:t>
            </a:r>
          </a:p>
          <a:p>
            <a:pPr marL="800100" lvl="1" indent="-457200">
              <a:buFont typeface="Arial" panose="020B0604020202020204" pitchFamily="34" charset="0"/>
              <a:buChar char="•"/>
            </a:pPr>
            <a:r>
              <a:rPr lang="en-AU" dirty="0" smtClean="0"/>
              <a:t>Storage of paper is expensive, paper digitisation projects are expensive and most countries cannot routinely address this [viewed as lesser important component of the CRVS budget]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93588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9D359-BB0B-4FEC-851C-099F338CF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599" dirty="0"/>
              <a:t>Conversion of paper records to electronic form</a:t>
            </a:r>
            <a:endParaRPr lang="en-AU" sz="3599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CD0D0-B881-4130-8968-0275B7BAEC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sz="2000" dirty="0" smtClean="0"/>
          </a:p>
          <a:p>
            <a:r>
              <a:rPr lang="en-AU" sz="1800" dirty="0" smtClean="0"/>
              <a:t>IT </a:t>
            </a:r>
            <a:r>
              <a:rPr lang="en-AU" sz="1800" dirty="0"/>
              <a:t>systems offer many advantages for managing </a:t>
            </a:r>
            <a:r>
              <a:rPr lang="en-AU" sz="1800" dirty="0" smtClean="0"/>
              <a:t>records</a:t>
            </a:r>
          </a:p>
          <a:p>
            <a:pPr marL="0" indent="0">
              <a:buNone/>
            </a:pPr>
            <a:endParaRPr lang="en-AU" sz="1800" dirty="0"/>
          </a:p>
          <a:p>
            <a:pPr lvl="1"/>
            <a:r>
              <a:rPr lang="en-AU" sz="1800" dirty="0"/>
              <a:t>Digitising paper records can save storage costs and space, reduce retrieval time, increase security and protect against decay</a:t>
            </a:r>
          </a:p>
          <a:p>
            <a:pPr lvl="1"/>
            <a:r>
              <a:rPr lang="en-AU" sz="1800" dirty="0"/>
              <a:t>Need to have the right metadata and context – maybe index info</a:t>
            </a:r>
          </a:p>
          <a:p>
            <a:pPr lvl="1"/>
            <a:r>
              <a:rPr lang="en-AU" sz="1800" dirty="0"/>
              <a:t>The desire now is to ensure all records are in electronic form</a:t>
            </a:r>
          </a:p>
          <a:p>
            <a:pPr lvl="1"/>
            <a:r>
              <a:rPr lang="en-AU" sz="1800" dirty="0"/>
              <a:t>This means online systems that capture data electronically at source</a:t>
            </a:r>
          </a:p>
          <a:p>
            <a:pPr lvl="1"/>
            <a:r>
              <a:rPr lang="en-AU" sz="1800" dirty="0"/>
              <a:t>Any paper records are scanned and then discarded</a:t>
            </a:r>
          </a:p>
          <a:p>
            <a:pPr lvl="1"/>
            <a:r>
              <a:rPr lang="en-AU" sz="1800" dirty="0" smtClean="0"/>
              <a:t>Need </a:t>
            </a:r>
            <a:r>
              <a:rPr lang="en-AU" sz="1800" dirty="0"/>
              <a:t>to address concerns about loss of information and backup</a:t>
            </a:r>
          </a:p>
        </p:txBody>
      </p:sp>
    </p:spTree>
    <p:extLst>
      <p:ext uri="{BB962C8B-B14F-4D97-AF65-F5344CB8AC3E}">
        <p14:creationId xmlns:p14="http://schemas.microsoft.com/office/powerpoint/2010/main" val="251545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ACD07-4D20-425B-91E0-0F0347B60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Risks of not going electronic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922A5-840C-4847-B47A-7E82558853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smtClean="0"/>
              <a:t>Inability to provide </a:t>
            </a:r>
            <a:r>
              <a:rPr lang="en-US" sz="2000" dirty="0"/>
              <a:t>access to critical documents quickly and easily</a:t>
            </a:r>
          </a:p>
          <a:p>
            <a:r>
              <a:rPr lang="en-US" sz="2000" dirty="0"/>
              <a:t>Too easy to lose or misplace paper documents </a:t>
            </a:r>
          </a:p>
          <a:p>
            <a:r>
              <a:rPr lang="en-US" sz="2000" dirty="0"/>
              <a:t>Business critical information not accessible for the conduct of business, dispute resolution, legal challenge or evidential purposes</a:t>
            </a:r>
          </a:p>
          <a:p>
            <a:r>
              <a:rPr lang="en-US" sz="2000" dirty="0"/>
              <a:t>Inconsistent and inefficient conduct of business</a:t>
            </a:r>
          </a:p>
          <a:p>
            <a:r>
              <a:rPr lang="en-US" sz="2000" dirty="0"/>
              <a:t>Reduced capability of demonstrating good performance and any increased efficiencies or improved service delivery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67308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0C5B3-1E4E-4AD3-9F11-21280CC28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Benefits of going electronic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F0E22-3911-463F-9C7F-0F4E4C424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improved security of business records</a:t>
            </a:r>
          </a:p>
          <a:p>
            <a:r>
              <a:rPr lang="en-US" sz="2000" dirty="0"/>
              <a:t>detailed metadata (data about the data) can be automatically collected</a:t>
            </a:r>
          </a:p>
          <a:p>
            <a:r>
              <a:rPr lang="en-US" sz="2000" dirty="0"/>
              <a:t>the ability to deliver services in an efficient and consistent manner</a:t>
            </a:r>
          </a:p>
          <a:p>
            <a:r>
              <a:rPr lang="en-US" sz="2000" dirty="0"/>
              <a:t>reduced risk of data loss or accidental destruction of records</a:t>
            </a:r>
          </a:p>
          <a:p>
            <a:r>
              <a:rPr lang="en-US" sz="2000" dirty="0"/>
              <a:t>protection and support in litigation</a:t>
            </a:r>
          </a:p>
          <a:p>
            <a:r>
              <a:rPr lang="en-US" sz="2000" dirty="0"/>
              <a:t>increased public and/or client confidence </a:t>
            </a:r>
          </a:p>
          <a:p>
            <a:r>
              <a:rPr lang="en-US" sz="2000" dirty="0"/>
              <a:t>identification of vital records for disaster planning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295522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2A9D6-1863-412D-A042-2639FEB7B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Risks of going electronic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6C973-1206-4BAC-9BEB-CC3DECBA9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Records online can be accessed from Internet</a:t>
            </a:r>
          </a:p>
          <a:p>
            <a:r>
              <a:rPr lang="en-AU" dirty="0"/>
              <a:t>In spite of all security provisions they are at risk</a:t>
            </a:r>
          </a:p>
          <a:p>
            <a:r>
              <a:rPr lang="en-AU" dirty="0"/>
              <a:t>People will look to hack into systems, to plant viruses, and social engineer access</a:t>
            </a:r>
          </a:p>
          <a:p>
            <a:r>
              <a:rPr lang="en-AU" dirty="0"/>
              <a:t>Documents can be easily sent to other </a:t>
            </a:r>
            <a:r>
              <a:rPr lang="en-AU" dirty="0" smtClean="0"/>
              <a:t>parties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9489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Reflection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 smtClean="0"/>
              <a:t>The role of other stakeholders (Archives) in supporting civil registration work in country?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 smtClean="0"/>
              <a:t>Possibility of updating and expanding UN guidelines on principles and protocols for archival and release of CR records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 smtClean="0"/>
              <a:t>Should we continue creating more paper?  What is the recommendation around this?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19855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917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Introductio</a:t>
            </a:r>
            <a:r>
              <a:rPr lang="en-AU" dirty="0"/>
              <a:t>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en-AU" dirty="0" smtClean="0"/>
              <a:t>In 2017, the Brisbane Accord Group (BAG) led by Pacific Civil Registrars Network (PCRN) hosted a regional workshop focussed on supporting civil Registries in the Pacific in building systems that are resilient to disasters </a:t>
            </a:r>
          </a:p>
          <a:p>
            <a:pPr algn="just"/>
            <a:endParaRPr lang="en-AU" dirty="0" smtClean="0"/>
          </a:p>
          <a:p>
            <a:pPr algn="just"/>
            <a:r>
              <a:rPr lang="en-AU" dirty="0" smtClean="0"/>
              <a:t>Record management and in particular risks associated with handling and overall management of </a:t>
            </a:r>
            <a:r>
              <a:rPr lang="en-AU" b="1" dirty="0" smtClean="0">
                <a:solidFill>
                  <a:srgbClr val="FF0000"/>
                </a:solidFill>
              </a:rPr>
              <a:t>old paper </a:t>
            </a:r>
            <a:r>
              <a:rPr lang="en-AU" dirty="0" smtClean="0"/>
              <a:t>and </a:t>
            </a:r>
            <a:r>
              <a:rPr lang="en-AU" b="1" dirty="0" smtClean="0">
                <a:solidFill>
                  <a:srgbClr val="FF0000"/>
                </a:solidFill>
              </a:rPr>
              <a:t>the data </a:t>
            </a:r>
            <a:r>
              <a:rPr lang="en-AU" dirty="0" smtClean="0"/>
              <a:t>held on this records was one of the key emerging themes:</a:t>
            </a:r>
          </a:p>
          <a:p>
            <a:pPr algn="just"/>
            <a:endParaRPr lang="en-AU" dirty="0"/>
          </a:p>
          <a:p>
            <a:pPr algn="just"/>
            <a:r>
              <a:rPr lang="en-AU" dirty="0" smtClean="0"/>
              <a:t>In Oct 2018, BAG supported by PCRN, PABIRCA, the National Archives of Fiji and the National Archives of New Zealand held a follow up workshop on record management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0642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Background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en-AU" dirty="0" smtClean="0"/>
              <a:t>Most registries face a risk of loss of records and/or fraudulent manipulation of civil registration records and data. </a:t>
            </a:r>
          </a:p>
          <a:p>
            <a:endParaRPr lang="en-AU" dirty="0" smtClean="0"/>
          </a:p>
          <a:p>
            <a:r>
              <a:rPr lang="en-AU" dirty="0" smtClean="0"/>
              <a:t>Loss of records can occur in various forms including due to:</a:t>
            </a:r>
          </a:p>
          <a:p>
            <a:pPr lvl="1"/>
            <a:r>
              <a:rPr lang="en-AU" dirty="0" smtClean="0"/>
              <a:t>Record deterioration leading to illegibility of records</a:t>
            </a:r>
          </a:p>
          <a:p>
            <a:pPr lvl="1"/>
            <a:r>
              <a:rPr lang="en-AU" dirty="0" smtClean="0"/>
              <a:t>Physical loss of records including due to disasters</a:t>
            </a:r>
          </a:p>
          <a:p>
            <a:pPr lvl="1"/>
            <a:r>
              <a:rPr lang="en-AU" dirty="0" smtClean="0"/>
              <a:t>Risks posed by staff record management practices e.g.  Unauthorised access,  data sharing, record amendment etc. </a:t>
            </a:r>
          </a:p>
          <a:p>
            <a:endParaRPr lang="en-AU" dirty="0" smtClean="0"/>
          </a:p>
          <a:p>
            <a:r>
              <a:rPr lang="en-AU" dirty="0" smtClean="0"/>
              <a:t>Impact of such loss or fraudulent records could be significant. Record loss erodes a country of its history. Fraudulent manipulation of records could easily lead to insecurity at a national and regional level, and overall mistrust of the registry by the public and government.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6867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US" dirty="0" smtClean="0"/>
              <a:t>Record management training for registrars on preventive conservation, handling of records, storage of records, covering both paper and electronic registers  is critical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The UN handbook and guidelines do provide some level of guidance on management of registration processes and documents. These however could best strengthened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40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Regional context (Pacific)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96494"/>
            <a:ext cx="8203915" cy="4727596"/>
          </a:xfrm>
        </p:spPr>
        <p:txBody>
          <a:bodyPr>
            <a:normAutofit fontScale="55000" lnSpcReduction="20000"/>
          </a:bodyPr>
          <a:lstStyle/>
          <a:p>
            <a:pPr marL="385763" indent="-385763">
              <a:buFont typeface="+mj-lt"/>
              <a:buAutoNum type="arabicPeriod"/>
            </a:pPr>
            <a:r>
              <a:rPr lang="en-AU" sz="5500" dirty="0"/>
              <a:t>A number of countries  operate on manual systems with paper as the main format of record keeping for the legal record and the data</a:t>
            </a:r>
          </a:p>
          <a:p>
            <a:pPr lvl="2" algn="just"/>
            <a:r>
              <a:rPr lang="en-AU" sz="2900" dirty="0"/>
              <a:t>There are important perceived benefits of using paper as a major format of record keeping for the region, while also appreciating important risks associated with it</a:t>
            </a:r>
          </a:p>
          <a:p>
            <a:pPr marL="0" indent="0">
              <a:buNone/>
            </a:pPr>
            <a:endParaRPr lang="en-AU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AU" b="1" dirty="0" smtClean="0">
                <a:solidFill>
                  <a:srgbClr val="0070C0"/>
                </a:solidFill>
              </a:rPr>
              <a:t>Example country x:</a:t>
            </a:r>
          </a:p>
          <a:p>
            <a:pPr marL="342900" lvl="1" indent="0">
              <a:buNone/>
            </a:pPr>
            <a:r>
              <a:rPr lang="en-GB" dirty="0" smtClean="0"/>
              <a:t>Fire incident that affected the BDM office and hospital records office &amp; pharmacy in 2013)</a:t>
            </a:r>
          </a:p>
          <a:p>
            <a:pPr marL="342900" lvl="1" indent="0">
              <a:buNone/>
            </a:pPr>
            <a:endParaRPr lang="en-GB" dirty="0">
              <a:solidFill>
                <a:srgbClr val="002060"/>
              </a:solidFill>
            </a:endParaRPr>
          </a:p>
          <a:p>
            <a:pPr marL="342900" lvl="1" indent="0">
              <a:buNone/>
            </a:pPr>
            <a:r>
              <a:rPr lang="en-GB" dirty="0" smtClean="0">
                <a:solidFill>
                  <a:srgbClr val="002060"/>
                </a:solidFill>
              </a:rPr>
              <a:t>An IT system was procured by the government but collapsed in 2013 and switched off.</a:t>
            </a:r>
          </a:p>
          <a:p>
            <a:pPr marL="342900" lvl="1" indent="0">
              <a:buNone/>
            </a:pPr>
            <a:endParaRPr lang="en-GB" dirty="0" smtClean="0">
              <a:solidFill>
                <a:srgbClr val="002060"/>
              </a:solidFill>
            </a:endParaRPr>
          </a:p>
          <a:p>
            <a:pPr marL="342900" lvl="1" indent="0">
              <a:buNone/>
            </a:pPr>
            <a:r>
              <a:rPr lang="en-GB" dirty="0" smtClean="0">
                <a:solidFill>
                  <a:srgbClr val="002060"/>
                </a:solidFill>
              </a:rPr>
              <a:t>There were attempts to retrieve data from the server but this failed, primarily its hardware failure not a software problem. Budget constraints to pay additional special maintenance fee. </a:t>
            </a:r>
            <a:endParaRPr lang="en-A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AU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75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Regional context …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AU" dirty="0" smtClean="0"/>
              <a:t>2.  Even for countries that have moved to digital systems, handling of paper records is still a day to day</a:t>
            </a:r>
          </a:p>
          <a:p>
            <a:pPr lvl="2" algn="just"/>
            <a:r>
              <a:rPr lang="en-AU" sz="1800" dirty="0"/>
              <a:t>Old paper registers which are linked to important rights to ownership of land, confirmation of family relationships and identity and these though old are routinely referenced. </a:t>
            </a:r>
          </a:p>
          <a:p>
            <a:pPr lvl="2" algn="just"/>
            <a:r>
              <a:rPr lang="en-AU" sz="1800" dirty="0"/>
              <a:t>Question: How does a country build security and preserve this very critical national resource from the daily risks of wear, tear, theft </a:t>
            </a:r>
            <a:r>
              <a:rPr lang="en-AU" sz="1800" dirty="0" err="1"/>
              <a:t>etc</a:t>
            </a:r>
            <a:r>
              <a:rPr lang="en-AU" sz="1800" dirty="0" smtClean="0"/>
              <a:t>?</a:t>
            </a:r>
            <a:endParaRPr lang="en-AU" sz="1800" dirty="0"/>
          </a:p>
          <a:p>
            <a:pPr marL="385763" indent="-385763">
              <a:buFont typeface="+mj-lt"/>
              <a:buAutoNum type="arabicPeriod"/>
            </a:pPr>
            <a:endParaRPr lang="en-AU" dirty="0" smtClean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61" y="1745122"/>
            <a:ext cx="4135125" cy="410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728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95186"/>
            <a:ext cx="8101173" cy="1674878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/>
            </a:r>
            <a:br>
              <a:rPr lang="en-AU" dirty="0" smtClean="0"/>
            </a:br>
            <a:r>
              <a:rPr lang="en-AU" sz="3600" dirty="0" smtClean="0"/>
              <a:t>In </a:t>
            </a:r>
            <a:r>
              <a:rPr lang="en-AU" sz="3600" dirty="0"/>
              <a:t>addressing these key issues, the workshop </a:t>
            </a:r>
            <a:r>
              <a:rPr lang="en-AU" sz="3600" dirty="0" smtClean="0"/>
              <a:t>sought to provide guidance on :</a:t>
            </a:r>
            <a:r>
              <a:rPr lang="en-AU" sz="3600" dirty="0"/>
              <a:t/>
            </a:r>
            <a:br>
              <a:rPr lang="en-AU" sz="3600" dirty="0"/>
            </a:br>
            <a:endParaRPr lang="en-A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9516"/>
            <a:ext cx="8229600" cy="4225247"/>
          </a:xfrm>
        </p:spPr>
        <p:txBody>
          <a:bodyPr>
            <a:normAutofit fontScale="62500" lnSpcReduction="20000"/>
          </a:bodyPr>
          <a:lstStyle/>
          <a:p>
            <a:pPr marL="385763" indent="-385763">
              <a:lnSpc>
                <a:spcPct val="200000"/>
              </a:lnSpc>
              <a:buFont typeface="+mj-lt"/>
              <a:buAutoNum type="arabicPeriod"/>
            </a:pPr>
            <a:r>
              <a:rPr lang="en-AU" dirty="0" smtClean="0"/>
              <a:t>Important record management practices “house-keeping rules” for civil registration officials and how these impact on the authenticity, reliability and longevity of civil registration records and data. </a:t>
            </a:r>
          </a:p>
          <a:p>
            <a:pPr marL="385763" indent="-385763">
              <a:lnSpc>
                <a:spcPct val="200000"/>
              </a:lnSpc>
              <a:buFont typeface="+mj-lt"/>
              <a:buAutoNum type="arabicPeriod"/>
            </a:pPr>
            <a:r>
              <a:rPr lang="en-AU" dirty="0" smtClean="0"/>
              <a:t>Preliminary training/ an overview of how to preserve and conserve paper records</a:t>
            </a:r>
          </a:p>
          <a:p>
            <a:pPr marL="385763" indent="-385763">
              <a:lnSpc>
                <a:spcPct val="200000"/>
              </a:lnSpc>
              <a:buFont typeface="+mj-lt"/>
              <a:buAutoNum type="arabicPeriod"/>
            </a:pPr>
            <a:r>
              <a:rPr lang="en-AU" dirty="0" smtClean="0"/>
              <a:t>The role of IT in record management: Understanding the key benefits, risks and how to mitigate them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5951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182" y="472611"/>
            <a:ext cx="7886700" cy="1519092"/>
          </a:xfrm>
        </p:spPr>
        <p:txBody>
          <a:bodyPr>
            <a:noAutofit/>
          </a:bodyPr>
          <a:lstStyle/>
          <a:p>
            <a:r>
              <a:rPr lang="en-AU" sz="2800" dirty="0" smtClean="0"/>
              <a:t>Record life cycle and key </a:t>
            </a:r>
            <a:r>
              <a:rPr lang="en-AU" sz="2800" dirty="0"/>
              <a:t>considerations to make while dealing with records at different stages</a:t>
            </a:r>
            <a:br>
              <a:rPr lang="en-AU" sz="2800" dirty="0"/>
            </a:br>
            <a:endParaRPr lang="en-AU" sz="28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0419391"/>
              </p:ext>
            </p:extLst>
          </p:nvPr>
        </p:nvGraphicFramePr>
        <p:xfrm>
          <a:off x="256854" y="2137025"/>
          <a:ext cx="8568647" cy="4243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464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948" y="5653087"/>
            <a:ext cx="1619519" cy="1204913"/>
          </a:xfrm>
          <a:prstGeom prst="rect">
            <a:avLst/>
          </a:prstGeom>
        </p:spPr>
      </p:pic>
      <p:pic>
        <p:nvPicPr>
          <p:cNvPr id="6" name="Picture 4" descr="ParbicaA4co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1557">
            <a:off x="7681294" y="2318982"/>
            <a:ext cx="1528548" cy="173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Good practices for maintenance of frequently referenced files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661" y="1600200"/>
            <a:ext cx="8512139" cy="4946073"/>
          </a:xfrm>
        </p:spPr>
        <p:txBody>
          <a:bodyPr>
            <a:normAutofit fontScale="6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Type and quality of paper</a:t>
            </a:r>
          </a:p>
          <a:p>
            <a:r>
              <a:rPr lang="en-US" dirty="0" smtClean="0"/>
              <a:t>Type of Storage facilities-having a dedicated storage room</a:t>
            </a:r>
          </a:p>
          <a:p>
            <a:pPr lvl="1"/>
            <a:r>
              <a:rPr lang="en-US" dirty="0" smtClean="0"/>
              <a:t>Recommended  temperature and humidity levels</a:t>
            </a:r>
          </a:p>
          <a:p>
            <a:pPr lvl="1"/>
            <a:r>
              <a:rPr lang="en-US" dirty="0" smtClean="0"/>
              <a:t>Pest and rodent control</a:t>
            </a:r>
          </a:p>
          <a:p>
            <a:r>
              <a:rPr lang="en-US" dirty="0" smtClean="0"/>
              <a:t>Shelving, packaging and labelling of records, file numbering </a:t>
            </a:r>
          </a:p>
          <a:p>
            <a:r>
              <a:rPr lang="en-US" dirty="0" smtClean="0"/>
              <a:t>Record security-access control </a:t>
            </a:r>
          </a:p>
          <a:p>
            <a:r>
              <a:rPr lang="en-US" dirty="0" smtClean="0"/>
              <a:t>Protection against theft and tempering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Handling  of records:</a:t>
            </a:r>
          </a:p>
          <a:p>
            <a:pPr lvl="1"/>
            <a:r>
              <a:rPr lang="en-NZ" dirty="0"/>
              <a:t>Always handle with </a:t>
            </a:r>
            <a:r>
              <a:rPr lang="en-NZ" dirty="0" smtClean="0"/>
              <a:t>care especially where paper are oversized fragile (book cradles </a:t>
            </a:r>
            <a:endParaRPr lang="en-NZ" dirty="0"/>
          </a:p>
          <a:p>
            <a:pPr lvl="1"/>
            <a:r>
              <a:rPr lang="en-NZ" dirty="0"/>
              <a:t>Never allow food or drink near items</a:t>
            </a:r>
          </a:p>
          <a:p>
            <a:pPr lvl="1"/>
            <a:r>
              <a:rPr lang="en-NZ" dirty="0" smtClean="0"/>
              <a:t>Use </a:t>
            </a:r>
            <a:r>
              <a:rPr lang="en-NZ" dirty="0"/>
              <a:t>a rigid support, such as piece of cardboard when carrying papers</a:t>
            </a:r>
          </a:p>
          <a:p>
            <a:pPr lvl="1">
              <a:buClr>
                <a:schemeClr val="bg1">
                  <a:lumMod val="85000"/>
                </a:schemeClr>
              </a:buClr>
            </a:pPr>
            <a:endParaRPr lang="en-NZ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 rot="661557">
            <a:off x="7210015" y="1518356"/>
            <a:ext cx="239156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endParaRPr lang="en-AU" altLang="en-US" sz="1050" b="1" dirty="0">
              <a:solidFill>
                <a:srgbClr val="000000"/>
              </a:solidFill>
              <a:ea typeface="MS PGothic" pitchFamily="34" charset="-128"/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AU" altLang="en-US" sz="1050" b="1" dirty="0">
                <a:solidFill>
                  <a:srgbClr val="000000"/>
                </a:solidFill>
                <a:ea typeface="MS PGothic" pitchFamily="34" charset="-128"/>
              </a:rPr>
              <a:t>Recordkeeping for</a:t>
            </a:r>
            <a:br>
              <a:rPr lang="en-AU" altLang="en-US" sz="1050" b="1" dirty="0">
                <a:solidFill>
                  <a:srgbClr val="000000"/>
                </a:solidFill>
                <a:ea typeface="MS PGothic" pitchFamily="34" charset="-128"/>
              </a:rPr>
            </a:br>
            <a:r>
              <a:rPr lang="en-AU" altLang="en-US" sz="1050" b="1" dirty="0">
                <a:solidFill>
                  <a:srgbClr val="000000"/>
                </a:solidFill>
                <a:ea typeface="MS PGothic" pitchFamily="34" charset="-128"/>
              </a:rPr>
              <a:t>Good Governance Toolkit</a:t>
            </a:r>
            <a:endParaRPr lang="en-AU" altLang="en-US" sz="1050" dirty="0">
              <a:solidFill>
                <a:srgbClr val="000000"/>
              </a:solidFill>
              <a:ea typeface="MS PGothic" pitchFamily="34" charset="-128"/>
            </a:endParaRPr>
          </a:p>
          <a:p>
            <a:pPr algn="r" eaLnBrk="1" hangingPunct="1">
              <a:spcBef>
                <a:spcPct val="50000"/>
              </a:spcBef>
            </a:pPr>
            <a:endParaRPr lang="en-AU" altLang="en-US" sz="600" dirty="0">
              <a:solidFill>
                <a:srgbClr val="FFFFFF"/>
              </a:solidFill>
              <a:ea typeface="MS PGothic" pitchFamily="34" charset="-128"/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AU" altLang="en-US" sz="1050" dirty="0">
                <a:solidFill>
                  <a:srgbClr val="FFFFFF"/>
                </a:solidFill>
                <a:ea typeface="MS PGothic" pitchFamily="34" charset="-128"/>
              </a:rPr>
              <a:t>GUIDELINE 1:</a:t>
            </a:r>
            <a:br>
              <a:rPr lang="en-AU" altLang="en-US" sz="1050" dirty="0">
                <a:solidFill>
                  <a:srgbClr val="FFFFFF"/>
                </a:solidFill>
                <a:ea typeface="MS PGothic" pitchFamily="34" charset="-128"/>
              </a:rPr>
            </a:br>
            <a:r>
              <a:rPr lang="en-AU" altLang="en-US" sz="1050" dirty="0">
                <a:solidFill>
                  <a:srgbClr val="FFFFFF"/>
                </a:solidFill>
                <a:ea typeface="MS PGothic" pitchFamily="34" charset="-128"/>
              </a:rPr>
              <a:t>Recordkeeping Capacity Checklist</a:t>
            </a:r>
            <a:endParaRPr lang="en-US" altLang="en-US" sz="1050" dirty="0">
              <a:solidFill>
                <a:srgbClr val="FFFFFF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15053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etEveryoneInThePicture 1">
      <a:dk1>
        <a:sysClr val="windowText" lastClr="000000"/>
      </a:dk1>
      <a:lt1>
        <a:sysClr val="window" lastClr="FFFFFF"/>
      </a:lt1>
      <a:dk2>
        <a:srgbClr val="0073B5"/>
      </a:dk2>
      <a:lt2>
        <a:srgbClr val="EEECE1"/>
      </a:lt2>
      <a:accent1>
        <a:srgbClr val="0073B5"/>
      </a:accent1>
      <a:accent2>
        <a:srgbClr val="73B632"/>
      </a:accent2>
      <a:accent3>
        <a:srgbClr val="E47823"/>
      </a:accent3>
      <a:accent4>
        <a:srgbClr val="EFA531"/>
      </a:accent4>
      <a:accent5>
        <a:srgbClr val="D63E3B"/>
      </a:accent5>
      <a:accent6>
        <a:srgbClr val="5CB2DE"/>
      </a:accent6>
      <a:hlink>
        <a:srgbClr val="A3A3A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1256</TotalTime>
  <Words>1231</Words>
  <Application>Microsoft Office PowerPoint</Application>
  <PresentationFormat>On-screen Show (4:3)</PresentationFormat>
  <Paragraphs>126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MS PGothic</vt:lpstr>
      <vt:lpstr>Arial</vt:lpstr>
      <vt:lpstr>Calibri</vt:lpstr>
      <vt:lpstr>Lucida Grande</vt:lpstr>
      <vt:lpstr>Office Theme</vt:lpstr>
      <vt:lpstr>Protection and preservation of civil registration record and data and the role of digitisation</vt:lpstr>
      <vt:lpstr>Introduction</vt:lpstr>
      <vt:lpstr>Background </vt:lpstr>
      <vt:lpstr>Background</vt:lpstr>
      <vt:lpstr>Regional context (Pacific)</vt:lpstr>
      <vt:lpstr>Regional context …</vt:lpstr>
      <vt:lpstr> In addressing these key issues, the workshop sought to provide guidance on : </vt:lpstr>
      <vt:lpstr>Record life cycle and key considerations to make while dealing with records at different stages </vt:lpstr>
      <vt:lpstr>Good practices for maintenance of frequently referenced files </vt:lpstr>
      <vt:lpstr>Fiji’s support to Tuvalu </vt:lpstr>
      <vt:lpstr>PowerPoint Presentation</vt:lpstr>
      <vt:lpstr>Key message from the exercise</vt:lpstr>
      <vt:lpstr>Conversion of paper records to electronic form</vt:lpstr>
      <vt:lpstr>Risks of not going electronic</vt:lpstr>
      <vt:lpstr>Benefits of going electronic</vt:lpstr>
      <vt:lpstr>Risks of going electronic</vt:lpstr>
      <vt:lpstr>Reflection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Marskell</dc:creator>
  <cp:lastModifiedBy>Gloria Mathenge</cp:lastModifiedBy>
  <cp:revision>155</cp:revision>
  <dcterms:created xsi:type="dcterms:W3CDTF">2014-06-11T13:52:29Z</dcterms:created>
  <dcterms:modified xsi:type="dcterms:W3CDTF">2018-11-14T03:43:05Z</dcterms:modified>
</cp:coreProperties>
</file>