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80" r:id="rId3"/>
    <p:sldId id="281" r:id="rId4"/>
    <p:sldId id="278" r:id="rId5"/>
    <p:sldId id="277" r:id="rId6"/>
    <p:sldId id="279" r:id="rId7"/>
    <p:sldId id="282" r:id="rId8"/>
    <p:sldId id="270" r:id="rId9"/>
    <p:sldId id="283" r:id="rId10"/>
    <p:sldId id="597" r:id="rId11"/>
    <p:sldId id="284" r:id="rId12"/>
    <p:sldId id="286" r:id="rId13"/>
    <p:sldId id="287" r:id="rId14"/>
    <p:sldId id="288" r:id="rId15"/>
    <p:sldId id="262"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waisgood" initials="DS" lastIdx="2" clrIdx="0">
    <p:extLst>
      <p:ext uri="{19B8F6BF-5375-455C-9EA6-DF929625EA0E}">
        <p15:presenceInfo xmlns:p15="http://schemas.microsoft.com/office/powerpoint/2012/main" userId="Daniel Swaisgo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5" autoAdjust="0"/>
    <p:restoredTop sz="95263" autoAdjust="0"/>
  </p:normalViewPr>
  <p:slideViewPr>
    <p:cSldViewPr snapToGrid="0" snapToObjects="1">
      <p:cViewPr varScale="1">
        <p:scale>
          <a:sx n="87" d="100"/>
          <a:sy n="87" d="100"/>
        </p:scale>
        <p:origin x="132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ausis" userId="bfa16dd6-0143-4028-a312-76113d3cb3bc" providerId="ADAL" clId="{ABB3D86D-3DC4-455F-8B89-BA2C2091C3AC}"/>
    <pc:docChg chg="custSel modSld">
      <pc:chgData name="David Rausis" userId="bfa16dd6-0143-4028-a312-76113d3cb3bc" providerId="ADAL" clId="{ABB3D86D-3DC4-455F-8B89-BA2C2091C3AC}" dt="2018-11-08T01:44:44.344" v="117" actId="113"/>
      <pc:docMkLst>
        <pc:docMk/>
      </pc:docMkLst>
      <pc:sldChg chg="modSp modNotesTx">
        <pc:chgData name="David Rausis" userId="bfa16dd6-0143-4028-a312-76113d3cb3bc" providerId="ADAL" clId="{ABB3D86D-3DC4-455F-8B89-BA2C2091C3AC}" dt="2018-11-08T01:44:44.344" v="117" actId="113"/>
        <pc:sldMkLst>
          <pc:docMk/>
          <pc:sldMk cId="610851533" sldId="277"/>
        </pc:sldMkLst>
        <pc:spChg chg="mod">
          <ac:chgData name="David Rausis" userId="bfa16dd6-0143-4028-a312-76113d3cb3bc" providerId="ADAL" clId="{ABB3D86D-3DC4-455F-8B89-BA2C2091C3AC}" dt="2018-11-08T01:34:59.132" v="4" actId="20577"/>
          <ac:spMkLst>
            <pc:docMk/>
            <pc:sldMk cId="610851533" sldId="277"/>
            <ac:spMk id="2" creationId="{00000000-0000-0000-0000-000000000000}"/>
          </ac:spMkLst>
        </pc:spChg>
        <pc:spChg chg="mod">
          <ac:chgData name="David Rausis" userId="bfa16dd6-0143-4028-a312-76113d3cb3bc" providerId="ADAL" clId="{ABB3D86D-3DC4-455F-8B89-BA2C2091C3AC}" dt="2018-11-08T01:44:44.344" v="117" actId="113"/>
          <ac:spMkLst>
            <pc:docMk/>
            <pc:sldMk cId="610851533" sldId="277"/>
            <ac:spMk id="3" creationId="{00000000-0000-0000-0000-000000000000}"/>
          </ac:spMkLst>
        </pc:spChg>
      </pc:sldChg>
      <pc:sldChg chg="modSp">
        <pc:chgData name="David Rausis" userId="bfa16dd6-0143-4028-a312-76113d3cb3bc" providerId="ADAL" clId="{ABB3D86D-3DC4-455F-8B89-BA2C2091C3AC}" dt="2018-11-08T01:37:05.230" v="13" actId="20577"/>
        <pc:sldMkLst>
          <pc:docMk/>
          <pc:sldMk cId="1216766044" sldId="279"/>
        </pc:sldMkLst>
        <pc:spChg chg="mod">
          <ac:chgData name="David Rausis" userId="bfa16dd6-0143-4028-a312-76113d3cb3bc" providerId="ADAL" clId="{ABB3D86D-3DC4-455F-8B89-BA2C2091C3AC}" dt="2018-11-08T01:37:05.230" v="13" actId="20577"/>
          <ac:spMkLst>
            <pc:docMk/>
            <pc:sldMk cId="1216766044" sldId="279"/>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BF3EE-95C1-43D1-AB9E-F41F7420F7EA}" type="doc">
      <dgm:prSet loTypeId="urn:microsoft.com/office/officeart/2005/8/layout/gear1" loCatId="cycle" qsTypeId="urn:microsoft.com/office/officeart/2005/8/quickstyle/3d2" qsCatId="3D" csTypeId="urn:microsoft.com/office/officeart/2005/8/colors/accent1_2" csCatId="accent1" phldr="1"/>
      <dgm:spPr/>
    </dgm:pt>
    <dgm:pt modelId="{6F9EDBE8-5BC5-4AF4-BF4E-C973B481AD4B}">
      <dgm:prSet phldrT="[Text]" custT="1"/>
      <dgm:spPr>
        <a:solidFill>
          <a:srgbClr val="00B050"/>
        </a:solidFill>
      </dgm:spPr>
      <dgm:t>
        <a:bodyPr/>
        <a:lstStyle/>
        <a:p>
          <a:r>
            <a:rPr lang="en-GB" sz="2400" dirty="0">
              <a:solidFill>
                <a:schemeClr val="bg1"/>
              </a:solidFill>
            </a:rPr>
            <a:t>South-South and Triangular Cooperation</a:t>
          </a:r>
        </a:p>
      </dgm:t>
    </dgm:pt>
    <dgm:pt modelId="{0214BB95-7A4B-4955-BD80-BDC99EE86DE6}" type="parTrans" cxnId="{375AD856-130B-43EE-8E3A-D590B998ECF0}">
      <dgm:prSet/>
      <dgm:spPr/>
      <dgm:t>
        <a:bodyPr/>
        <a:lstStyle/>
        <a:p>
          <a:endParaRPr lang="en-GB" sz="3200"/>
        </a:p>
      </dgm:t>
    </dgm:pt>
    <dgm:pt modelId="{F5815AC2-CB08-4B06-833C-11DC579D86FE}" type="sibTrans" cxnId="{375AD856-130B-43EE-8E3A-D590B998ECF0}">
      <dgm:prSet/>
      <dgm:spPr/>
      <dgm:t>
        <a:bodyPr/>
        <a:lstStyle/>
        <a:p>
          <a:endParaRPr lang="en-GB" sz="3200"/>
        </a:p>
      </dgm:t>
    </dgm:pt>
    <dgm:pt modelId="{A59B0D11-073E-4D3E-BCCB-502AEDE75503}">
      <dgm:prSet phldrT="[Text]" custT="1"/>
      <dgm:spPr>
        <a:solidFill>
          <a:srgbClr val="002060"/>
        </a:solidFill>
      </dgm:spPr>
      <dgm:t>
        <a:bodyPr/>
        <a:lstStyle/>
        <a:p>
          <a:r>
            <a:rPr lang="en-US" sz="2400" dirty="0"/>
            <a:t>Whole-of-Government</a:t>
          </a:r>
          <a:endParaRPr lang="en-GB" sz="2400" dirty="0"/>
        </a:p>
      </dgm:t>
    </dgm:pt>
    <dgm:pt modelId="{5812B8A8-F561-465E-BCFC-AEDF8DA53743}" type="parTrans" cxnId="{979F0EE6-D3C2-4F2C-8508-49F711CEFE80}">
      <dgm:prSet/>
      <dgm:spPr/>
      <dgm:t>
        <a:bodyPr/>
        <a:lstStyle/>
        <a:p>
          <a:endParaRPr lang="en-GB" sz="3200"/>
        </a:p>
      </dgm:t>
    </dgm:pt>
    <dgm:pt modelId="{894E6E14-1619-4FED-98C6-97ADDE6DD404}" type="sibTrans" cxnId="{979F0EE6-D3C2-4F2C-8508-49F711CEFE80}">
      <dgm:prSet/>
      <dgm:spPr/>
      <dgm:t>
        <a:bodyPr/>
        <a:lstStyle/>
        <a:p>
          <a:endParaRPr lang="en-GB" sz="3200"/>
        </a:p>
      </dgm:t>
    </dgm:pt>
    <dgm:pt modelId="{F553911D-5B73-4AC8-BC35-3A74E57F0C40}">
      <dgm:prSet phldrT="[Text]" custT="1"/>
      <dgm:spPr>
        <a:solidFill>
          <a:srgbClr val="C00000"/>
        </a:solidFill>
      </dgm:spPr>
      <dgm:t>
        <a:bodyPr/>
        <a:lstStyle/>
        <a:p>
          <a:r>
            <a:rPr lang="en-US" sz="2400" dirty="0"/>
            <a:t>Political Vision + Bureaucratic Machinery</a:t>
          </a:r>
          <a:endParaRPr lang="en-GB" sz="2400" dirty="0"/>
        </a:p>
      </dgm:t>
    </dgm:pt>
    <dgm:pt modelId="{8093C59E-C9AA-4689-A159-F72F8207EAE9}" type="parTrans" cxnId="{69258B7D-AFBD-4E4C-A801-D9C786B3C244}">
      <dgm:prSet/>
      <dgm:spPr/>
      <dgm:t>
        <a:bodyPr/>
        <a:lstStyle/>
        <a:p>
          <a:endParaRPr lang="en-GB" sz="3200"/>
        </a:p>
      </dgm:t>
    </dgm:pt>
    <dgm:pt modelId="{BB098170-E659-4A24-894E-FD2B070FC744}" type="sibTrans" cxnId="{69258B7D-AFBD-4E4C-A801-D9C786B3C244}">
      <dgm:prSet/>
      <dgm:spPr/>
      <dgm:t>
        <a:bodyPr/>
        <a:lstStyle/>
        <a:p>
          <a:endParaRPr lang="en-GB" sz="3200"/>
        </a:p>
      </dgm:t>
    </dgm:pt>
    <dgm:pt modelId="{E4459159-FA55-4F05-A366-51D4E139D1A2}" type="pres">
      <dgm:prSet presAssocID="{841BF3EE-95C1-43D1-AB9E-F41F7420F7EA}" presName="composite" presStyleCnt="0">
        <dgm:presLayoutVars>
          <dgm:chMax val="3"/>
          <dgm:animLvl val="lvl"/>
          <dgm:resizeHandles val="exact"/>
        </dgm:presLayoutVars>
      </dgm:prSet>
      <dgm:spPr/>
    </dgm:pt>
    <dgm:pt modelId="{B45253BE-05CB-4AA1-9021-856DD7338CD7}" type="pres">
      <dgm:prSet presAssocID="{6F9EDBE8-5BC5-4AF4-BF4E-C973B481AD4B}" presName="gear1" presStyleLbl="node1" presStyleIdx="0" presStyleCnt="3" custScaleX="103637" custScaleY="111436" custLinFactNeighborY="-9316">
        <dgm:presLayoutVars>
          <dgm:chMax val="1"/>
          <dgm:bulletEnabled val="1"/>
        </dgm:presLayoutVars>
      </dgm:prSet>
      <dgm:spPr/>
    </dgm:pt>
    <dgm:pt modelId="{079032DE-C012-4F17-965F-DBE6E57492BC}" type="pres">
      <dgm:prSet presAssocID="{6F9EDBE8-5BC5-4AF4-BF4E-C973B481AD4B}" presName="gear1srcNode" presStyleLbl="node1" presStyleIdx="0" presStyleCnt="3"/>
      <dgm:spPr/>
    </dgm:pt>
    <dgm:pt modelId="{602AFAA4-9807-40B5-8E89-38FBBCBDAA80}" type="pres">
      <dgm:prSet presAssocID="{6F9EDBE8-5BC5-4AF4-BF4E-C973B481AD4B}" presName="gear1dstNode" presStyleLbl="node1" presStyleIdx="0" presStyleCnt="3"/>
      <dgm:spPr/>
    </dgm:pt>
    <dgm:pt modelId="{D728C454-5862-4175-91AC-48CE705900F5}" type="pres">
      <dgm:prSet presAssocID="{A59B0D11-073E-4D3E-BCCB-502AEDE75503}" presName="gear2" presStyleLbl="node1" presStyleIdx="1" presStyleCnt="3" custScaleX="165529" custScaleY="166681" custLinFactNeighborX="-20151" custLinFactNeighborY="26086">
        <dgm:presLayoutVars>
          <dgm:chMax val="1"/>
          <dgm:bulletEnabled val="1"/>
        </dgm:presLayoutVars>
      </dgm:prSet>
      <dgm:spPr/>
    </dgm:pt>
    <dgm:pt modelId="{4370B1E6-F609-4380-A6A4-BA1222258D67}" type="pres">
      <dgm:prSet presAssocID="{A59B0D11-073E-4D3E-BCCB-502AEDE75503}" presName="gear2srcNode" presStyleLbl="node1" presStyleIdx="1" presStyleCnt="3"/>
      <dgm:spPr/>
    </dgm:pt>
    <dgm:pt modelId="{EDB1EF94-4A56-43F3-A479-7500B2BB2490}" type="pres">
      <dgm:prSet presAssocID="{A59B0D11-073E-4D3E-BCCB-502AEDE75503}" presName="gear2dstNode" presStyleLbl="node1" presStyleIdx="1" presStyleCnt="3"/>
      <dgm:spPr/>
    </dgm:pt>
    <dgm:pt modelId="{FB38F6E9-97C7-4449-9F7E-DB2EAE16292E}" type="pres">
      <dgm:prSet presAssocID="{F553911D-5B73-4AC8-BC35-3A74E57F0C40}" presName="gear3" presStyleLbl="node1" presStyleIdx="2" presStyleCnt="3" custScaleX="157860" custScaleY="148348" custLinFactNeighborX="15862" custLinFactNeighborY="-2117"/>
      <dgm:spPr/>
    </dgm:pt>
    <dgm:pt modelId="{555A0731-5370-43D4-BA86-6AC4BA0B8D5E}" type="pres">
      <dgm:prSet presAssocID="{F553911D-5B73-4AC8-BC35-3A74E57F0C40}" presName="gear3tx" presStyleLbl="node1" presStyleIdx="2" presStyleCnt="3">
        <dgm:presLayoutVars>
          <dgm:chMax val="1"/>
          <dgm:bulletEnabled val="1"/>
        </dgm:presLayoutVars>
      </dgm:prSet>
      <dgm:spPr/>
    </dgm:pt>
    <dgm:pt modelId="{409E8339-9C21-4E96-A73D-514F3E449B7B}" type="pres">
      <dgm:prSet presAssocID="{F553911D-5B73-4AC8-BC35-3A74E57F0C40}" presName="gear3srcNode" presStyleLbl="node1" presStyleIdx="2" presStyleCnt="3"/>
      <dgm:spPr/>
    </dgm:pt>
    <dgm:pt modelId="{40F54495-B109-4246-BB58-FE35093622D2}" type="pres">
      <dgm:prSet presAssocID="{F553911D-5B73-4AC8-BC35-3A74E57F0C40}" presName="gear3dstNode" presStyleLbl="node1" presStyleIdx="2" presStyleCnt="3"/>
      <dgm:spPr/>
    </dgm:pt>
    <dgm:pt modelId="{D55D30A0-F3C5-4B1B-BF95-B56F2A04045A}" type="pres">
      <dgm:prSet presAssocID="{F5815AC2-CB08-4B06-833C-11DC579D86FE}" presName="connector1" presStyleLbl="sibTrans2D1" presStyleIdx="0" presStyleCnt="3" custScaleX="82987" custScaleY="78593" custLinFactNeighborX="18215" custLinFactNeighborY="-14332"/>
      <dgm:spPr/>
    </dgm:pt>
    <dgm:pt modelId="{9955D2A8-9A9E-48F0-871C-876A74C2986F}" type="pres">
      <dgm:prSet presAssocID="{894E6E14-1619-4FED-98C6-97ADDE6DD404}" presName="connector2" presStyleLbl="sibTrans2D1" presStyleIdx="1" presStyleCnt="3" custLinFactNeighborX="-36267" custLinFactNeighborY="779"/>
      <dgm:spPr/>
    </dgm:pt>
    <dgm:pt modelId="{D2866E79-C3CB-4EF1-BCB7-4D149A26BAFB}" type="pres">
      <dgm:prSet presAssocID="{BB098170-E659-4A24-894E-FD2B070FC744}" presName="connector3" presStyleLbl="sibTrans2D1" presStyleIdx="2" presStyleCnt="3" custScaleX="113160" custLinFactNeighborX="5144" custLinFactNeighborY="-3583"/>
      <dgm:spPr/>
    </dgm:pt>
  </dgm:ptLst>
  <dgm:cxnLst>
    <dgm:cxn modelId="{C9225209-B05A-46F1-B779-C679380080ED}" type="presOf" srcId="{F553911D-5B73-4AC8-BC35-3A74E57F0C40}" destId="{555A0731-5370-43D4-BA86-6AC4BA0B8D5E}" srcOrd="1" destOrd="0" presId="urn:microsoft.com/office/officeart/2005/8/layout/gear1"/>
    <dgm:cxn modelId="{16418125-80BC-427D-8A2A-3DF33EE29B9E}" type="presOf" srcId="{841BF3EE-95C1-43D1-AB9E-F41F7420F7EA}" destId="{E4459159-FA55-4F05-A366-51D4E139D1A2}" srcOrd="0" destOrd="0" presId="urn:microsoft.com/office/officeart/2005/8/layout/gear1"/>
    <dgm:cxn modelId="{1105B542-6903-462E-BAE1-13BEC52564CF}" type="presOf" srcId="{F5815AC2-CB08-4B06-833C-11DC579D86FE}" destId="{D55D30A0-F3C5-4B1B-BF95-B56F2A04045A}" srcOrd="0" destOrd="0" presId="urn:microsoft.com/office/officeart/2005/8/layout/gear1"/>
    <dgm:cxn modelId="{8271476A-6F6B-4EFC-938B-FBF378EFFF6E}" type="presOf" srcId="{A59B0D11-073E-4D3E-BCCB-502AEDE75503}" destId="{4370B1E6-F609-4380-A6A4-BA1222258D67}" srcOrd="1" destOrd="0" presId="urn:microsoft.com/office/officeart/2005/8/layout/gear1"/>
    <dgm:cxn modelId="{375AD856-130B-43EE-8E3A-D590B998ECF0}" srcId="{841BF3EE-95C1-43D1-AB9E-F41F7420F7EA}" destId="{6F9EDBE8-5BC5-4AF4-BF4E-C973B481AD4B}" srcOrd="0" destOrd="0" parTransId="{0214BB95-7A4B-4955-BD80-BDC99EE86DE6}" sibTransId="{F5815AC2-CB08-4B06-833C-11DC579D86FE}"/>
    <dgm:cxn modelId="{69258B7D-AFBD-4E4C-A801-D9C786B3C244}" srcId="{841BF3EE-95C1-43D1-AB9E-F41F7420F7EA}" destId="{F553911D-5B73-4AC8-BC35-3A74E57F0C40}" srcOrd="2" destOrd="0" parTransId="{8093C59E-C9AA-4689-A159-F72F8207EAE9}" sibTransId="{BB098170-E659-4A24-894E-FD2B070FC744}"/>
    <dgm:cxn modelId="{D4838B85-1916-4DED-9471-5D1C3EABB6A0}" type="presOf" srcId="{F553911D-5B73-4AC8-BC35-3A74E57F0C40}" destId="{FB38F6E9-97C7-4449-9F7E-DB2EAE16292E}" srcOrd="0" destOrd="0" presId="urn:microsoft.com/office/officeart/2005/8/layout/gear1"/>
    <dgm:cxn modelId="{D44D5591-C349-4577-947D-A6214D4B976E}" type="presOf" srcId="{6F9EDBE8-5BC5-4AF4-BF4E-C973B481AD4B}" destId="{079032DE-C012-4F17-965F-DBE6E57492BC}" srcOrd="1" destOrd="0" presId="urn:microsoft.com/office/officeart/2005/8/layout/gear1"/>
    <dgm:cxn modelId="{C945C79B-6150-4D17-A7F4-C46EA38F649A}" type="presOf" srcId="{BB098170-E659-4A24-894E-FD2B070FC744}" destId="{D2866E79-C3CB-4EF1-BCB7-4D149A26BAFB}" srcOrd="0" destOrd="0" presId="urn:microsoft.com/office/officeart/2005/8/layout/gear1"/>
    <dgm:cxn modelId="{57ED71A3-CF7C-43B6-A2CC-177AB28B079A}" type="presOf" srcId="{F553911D-5B73-4AC8-BC35-3A74E57F0C40}" destId="{40F54495-B109-4246-BB58-FE35093622D2}" srcOrd="3" destOrd="0" presId="urn:microsoft.com/office/officeart/2005/8/layout/gear1"/>
    <dgm:cxn modelId="{80B50FA6-0055-4AAA-AE14-628DAC8DD8D7}" type="presOf" srcId="{6F9EDBE8-5BC5-4AF4-BF4E-C973B481AD4B}" destId="{602AFAA4-9807-40B5-8E89-38FBBCBDAA80}" srcOrd="2" destOrd="0" presId="urn:microsoft.com/office/officeart/2005/8/layout/gear1"/>
    <dgm:cxn modelId="{996E5AB0-44A6-4A34-8DBF-711FAEE789E9}" type="presOf" srcId="{A59B0D11-073E-4D3E-BCCB-502AEDE75503}" destId="{D728C454-5862-4175-91AC-48CE705900F5}" srcOrd="0" destOrd="0" presId="urn:microsoft.com/office/officeart/2005/8/layout/gear1"/>
    <dgm:cxn modelId="{F67462B9-B2C1-4A9C-88EB-D5EBC9580315}" type="presOf" srcId="{A59B0D11-073E-4D3E-BCCB-502AEDE75503}" destId="{EDB1EF94-4A56-43F3-A479-7500B2BB2490}" srcOrd="2" destOrd="0" presId="urn:microsoft.com/office/officeart/2005/8/layout/gear1"/>
    <dgm:cxn modelId="{0EE8AAD5-CD86-47BC-8D37-4B265DF557F0}" type="presOf" srcId="{6F9EDBE8-5BC5-4AF4-BF4E-C973B481AD4B}" destId="{B45253BE-05CB-4AA1-9021-856DD7338CD7}" srcOrd="0" destOrd="0" presId="urn:microsoft.com/office/officeart/2005/8/layout/gear1"/>
    <dgm:cxn modelId="{1A12F8E0-E063-4FE9-8AD2-8CEC750F5D45}" type="presOf" srcId="{F553911D-5B73-4AC8-BC35-3A74E57F0C40}" destId="{409E8339-9C21-4E96-A73D-514F3E449B7B}" srcOrd="2" destOrd="0" presId="urn:microsoft.com/office/officeart/2005/8/layout/gear1"/>
    <dgm:cxn modelId="{D6C24FE5-BAB8-4F2E-A07D-DBBB7A3AB338}" type="presOf" srcId="{894E6E14-1619-4FED-98C6-97ADDE6DD404}" destId="{9955D2A8-9A9E-48F0-871C-876A74C2986F}" srcOrd="0" destOrd="0" presId="urn:microsoft.com/office/officeart/2005/8/layout/gear1"/>
    <dgm:cxn modelId="{979F0EE6-D3C2-4F2C-8508-49F711CEFE80}" srcId="{841BF3EE-95C1-43D1-AB9E-F41F7420F7EA}" destId="{A59B0D11-073E-4D3E-BCCB-502AEDE75503}" srcOrd="1" destOrd="0" parTransId="{5812B8A8-F561-465E-BCFC-AEDF8DA53743}" sibTransId="{894E6E14-1619-4FED-98C6-97ADDE6DD404}"/>
    <dgm:cxn modelId="{D522D8F2-9B08-4A31-ABB5-D793CC7ACFF6}" type="presParOf" srcId="{E4459159-FA55-4F05-A366-51D4E139D1A2}" destId="{B45253BE-05CB-4AA1-9021-856DD7338CD7}" srcOrd="0" destOrd="0" presId="urn:microsoft.com/office/officeart/2005/8/layout/gear1"/>
    <dgm:cxn modelId="{4B650AB9-6FDB-42E2-A40D-A79B9D95E099}" type="presParOf" srcId="{E4459159-FA55-4F05-A366-51D4E139D1A2}" destId="{079032DE-C012-4F17-965F-DBE6E57492BC}" srcOrd="1" destOrd="0" presId="urn:microsoft.com/office/officeart/2005/8/layout/gear1"/>
    <dgm:cxn modelId="{02E6588E-0976-4A75-8484-4B8B9F401E54}" type="presParOf" srcId="{E4459159-FA55-4F05-A366-51D4E139D1A2}" destId="{602AFAA4-9807-40B5-8E89-38FBBCBDAA80}" srcOrd="2" destOrd="0" presId="urn:microsoft.com/office/officeart/2005/8/layout/gear1"/>
    <dgm:cxn modelId="{8AC41281-0C9F-44F0-906D-4EF2C94D22EB}" type="presParOf" srcId="{E4459159-FA55-4F05-A366-51D4E139D1A2}" destId="{D728C454-5862-4175-91AC-48CE705900F5}" srcOrd="3" destOrd="0" presId="urn:microsoft.com/office/officeart/2005/8/layout/gear1"/>
    <dgm:cxn modelId="{7E4F95BB-7CBE-4A2B-8240-76D993EDAA95}" type="presParOf" srcId="{E4459159-FA55-4F05-A366-51D4E139D1A2}" destId="{4370B1E6-F609-4380-A6A4-BA1222258D67}" srcOrd="4" destOrd="0" presId="urn:microsoft.com/office/officeart/2005/8/layout/gear1"/>
    <dgm:cxn modelId="{419C4FE4-9FC2-4EB1-952E-C769C165E055}" type="presParOf" srcId="{E4459159-FA55-4F05-A366-51D4E139D1A2}" destId="{EDB1EF94-4A56-43F3-A479-7500B2BB2490}" srcOrd="5" destOrd="0" presId="urn:microsoft.com/office/officeart/2005/8/layout/gear1"/>
    <dgm:cxn modelId="{E6BA9423-45DC-4713-8DB0-B29BE3983A6F}" type="presParOf" srcId="{E4459159-FA55-4F05-A366-51D4E139D1A2}" destId="{FB38F6E9-97C7-4449-9F7E-DB2EAE16292E}" srcOrd="6" destOrd="0" presId="urn:microsoft.com/office/officeart/2005/8/layout/gear1"/>
    <dgm:cxn modelId="{2FA0A8CC-06DA-4760-AF63-1BB38F78DEA4}" type="presParOf" srcId="{E4459159-FA55-4F05-A366-51D4E139D1A2}" destId="{555A0731-5370-43D4-BA86-6AC4BA0B8D5E}" srcOrd="7" destOrd="0" presId="urn:microsoft.com/office/officeart/2005/8/layout/gear1"/>
    <dgm:cxn modelId="{4F38AD58-9B21-40B8-AE79-9BAADF923220}" type="presParOf" srcId="{E4459159-FA55-4F05-A366-51D4E139D1A2}" destId="{409E8339-9C21-4E96-A73D-514F3E449B7B}" srcOrd="8" destOrd="0" presId="urn:microsoft.com/office/officeart/2005/8/layout/gear1"/>
    <dgm:cxn modelId="{C5200B20-EF23-47A0-8D2E-36525EB5043C}" type="presParOf" srcId="{E4459159-FA55-4F05-A366-51D4E139D1A2}" destId="{40F54495-B109-4246-BB58-FE35093622D2}" srcOrd="9" destOrd="0" presId="urn:microsoft.com/office/officeart/2005/8/layout/gear1"/>
    <dgm:cxn modelId="{50E024B9-B643-4B35-B015-4AD59061B041}" type="presParOf" srcId="{E4459159-FA55-4F05-A366-51D4E139D1A2}" destId="{D55D30A0-F3C5-4B1B-BF95-B56F2A04045A}" srcOrd="10" destOrd="0" presId="urn:microsoft.com/office/officeart/2005/8/layout/gear1"/>
    <dgm:cxn modelId="{AE0681C7-5BD4-49D2-AA12-6828164413DC}" type="presParOf" srcId="{E4459159-FA55-4F05-A366-51D4E139D1A2}" destId="{9955D2A8-9A9E-48F0-871C-876A74C2986F}" srcOrd="11" destOrd="0" presId="urn:microsoft.com/office/officeart/2005/8/layout/gear1"/>
    <dgm:cxn modelId="{C41E1CCF-C257-45C2-AB7F-4315A4FB625E}" type="presParOf" srcId="{E4459159-FA55-4F05-A366-51D4E139D1A2}" destId="{D2866E79-C3CB-4EF1-BCB7-4D149A26BAF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253BE-05CB-4AA1-9021-856DD7338CD7}">
      <dsp:nvSpPr>
        <dsp:cNvPr id="0" name=""/>
        <dsp:cNvSpPr/>
      </dsp:nvSpPr>
      <dsp:spPr>
        <a:xfrm>
          <a:off x="4361986" y="2082867"/>
          <a:ext cx="2898496" cy="3116616"/>
        </a:xfrm>
        <a:prstGeom prst="gear9">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South-South and Triangular Cooperation</a:t>
          </a:r>
        </a:p>
      </dsp:txBody>
      <dsp:txXfrm>
        <a:off x="4944713" y="2798428"/>
        <a:ext cx="1733042" cy="1630034"/>
      </dsp:txXfrm>
    </dsp:sp>
    <dsp:sp modelId="{D728C454-5862-4175-91AC-48CE705900F5}">
      <dsp:nvSpPr>
        <dsp:cNvPr id="0" name=""/>
        <dsp:cNvSpPr/>
      </dsp:nvSpPr>
      <dsp:spPr>
        <a:xfrm>
          <a:off x="1709318" y="1694720"/>
          <a:ext cx="3366892" cy="3390324"/>
        </a:xfrm>
        <a:prstGeom prst="gear6">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Whole-of-Government</a:t>
          </a:r>
          <a:endParaRPr lang="en-GB" sz="2400" kern="1200" dirty="0"/>
        </a:p>
      </dsp:txBody>
      <dsp:txXfrm>
        <a:off x="2556943" y="2550925"/>
        <a:ext cx="1671642" cy="1677914"/>
      </dsp:txXfrm>
    </dsp:sp>
    <dsp:sp modelId="{FB38F6E9-97C7-4449-9F7E-DB2EAE16292E}">
      <dsp:nvSpPr>
        <dsp:cNvPr id="0" name=""/>
        <dsp:cNvSpPr/>
      </dsp:nvSpPr>
      <dsp:spPr>
        <a:xfrm rot="20700000">
          <a:off x="3700806" y="-8064"/>
          <a:ext cx="3215416" cy="2887077"/>
        </a:xfrm>
        <a:prstGeom prst="gear6">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Political Vision + Bureaucratic Machinery</a:t>
          </a:r>
          <a:endParaRPr lang="en-GB" sz="2400" kern="1200" dirty="0"/>
        </a:p>
      </dsp:txBody>
      <dsp:txXfrm rot="-20700000">
        <a:off x="4425516" y="605681"/>
        <a:ext cx="1765997" cy="1659585"/>
      </dsp:txXfrm>
    </dsp:sp>
    <dsp:sp modelId="{D55D30A0-F3C5-4B1B-BF95-B56F2A04045A}">
      <dsp:nvSpPr>
        <dsp:cNvPr id="0" name=""/>
        <dsp:cNvSpPr/>
      </dsp:nvSpPr>
      <dsp:spPr>
        <a:xfrm>
          <a:off x="5164291" y="1945755"/>
          <a:ext cx="2970831" cy="2813531"/>
        </a:xfrm>
        <a:prstGeom prst="circularArrow">
          <a:avLst>
            <a:gd name="adj1" fmla="val 4688"/>
            <a:gd name="adj2" fmla="val 299029"/>
            <a:gd name="adj3" fmla="val 2533995"/>
            <a:gd name="adj4" fmla="val 15823389"/>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55D2A8-9A9E-48F0-871C-876A74C2986F}">
      <dsp:nvSpPr>
        <dsp:cNvPr id="0" name=""/>
        <dsp:cNvSpPr/>
      </dsp:nvSpPr>
      <dsp:spPr>
        <a:xfrm>
          <a:off x="1482103" y="1408665"/>
          <a:ext cx="2601003" cy="26010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866E79-C3CB-4EF1-BCB7-4D149A26BAFB}">
      <dsp:nvSpPr>
        <dsp:cNvPr id="0" name=""/>
        <dsp:cNvSpPr/>
      </dsp:nvSpPr>
      <dsp:spPr>
        <a:xfrm>
          <a:off x="3423633" y="-101817"/>
          <a:ext cx="3173464" cy="280440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B6F4FB3-441E-4590-8097-5D058CE0775B}" type="datetimeFigureOut">
              <a:rPr lang="en-US"/>
              <a:pPr>
                <a:defRPr/>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695C83-EAD4-457A-9BC6-232326E8E2D4}" type="slidenum">
              <a:rPr lang="en-US"/>
              <a:pPr>
                <a:defRPr/>
              </a:pPr>
              <a:t>‹#›</a:t>
            </a:fld>
            <a:endParaRPr lang="en-US"/>
          </a:p>
        </p:txBody>
      </p:sp>
    </p:spTree>
    <p:extLst>
      <p:ext uri="{BB962C8B-B14F-4D97-AF65-F5344CB8AC3E}">
        <p14:creationId xmlns:p14="http://schemas.microsoft.com/office/powerpoint/2010/main" val="262943171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4A457-ACF2-4A25-B5DD-BF244A8B6422}"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245938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session is to see if some CRVS issues that were not that important when the CRVS Decade was declared in 2014 are now requiring more regional collaboration. </a:t>
            </a:r>
          </a:p>
          <a:p>
            <a:r>
              <a:rPr lang="en-US" dirty="0"/>
              <a:t>Indeed, the SDGs were not adopted when the RAF was designed in 2014. Other issues such as ID systems were less talked about in 2014.</a:t>
            </a:r>
          </a:p>
          <a:p>
            <a:r>
              <a:rPr lang="en-US" dirty="0"/>
              <a:t>The Ministerial Conference in 2020 is a unique opportunity to get high level support for addressing some of these issues, and can also be used to modify the RAF or CRVS Decade to include new issues.</a:t>
            </a:r>
          </a:p>
          <a:p>
            <a:endParaRPr lang="en-US" dirty="0"/>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2</a:t>
            </a:fld>
            <a:endParaRPr lang="en-US"/>
          </a:p>
        </p:txBody>
      </p:sp>
    </p:spTree>
    <p:extLst>
      <p:ext uri="{BB962C8B-B14F-4D97-AF65-F5344CB8AC3E}">
        <p14:creationId xmlns:p14="http://schemas.microsoft.com/office/powerpoint/2010/main" val="149545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3</a:t>
            </a:fld>
            <a:endParaRPr lang="en-US"/>
          </a:p>
        </p:txBody>
      </p:sp>
    </p:spTree>
    <p:extLst>
      <p:ext uri="{BB962C8B-B14F-4D97-AF65-F5344CB8AC3E}">
        <p14:creationId xmlns:p14="http://schemas.microsoft.com/office/powerpoint/2010/main" val="19847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with the end of the 15-year cycle of the Millennium Development Goals (MDGs), the United Nations officially set ambitious goals to banish a whole host of social ills by 2030</a:t>
            </a:r>
            <a:r>
              <a:rPr lang="en-US" baseline="0" dirty="0"/>
              <a:t> by their causes.</a:t>
            </a:r>
            <a:endParaRPr lang="en-US" dirty="0"/>
          </a:p>
          <a:p>
            <a:endParaRPr lang="en-US" dirty="0"/>
          </a:p>
          <a:p>
            <a:r>
              <a:rPr lang="en-US" dirty="0"/>
              <a:t>The 2030 Agenda for Sustainable Development, adopted by all United Nations Member States provides a shared blueprint for peace and prosperity for people and the planet, now and into the future.</a:t>
            </a:r>
          </a:p>
          <a:p>
            <a:endParaRPr lang="en-US" dirty="0"/>
          </a:p>
          <a:p>
            <a:r>
              <a:rPr lang="en-US" dirty="0"/>
              <a:t>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a:t>
            </a:r>
          </a:p>
          <a:p>
            <a:endParaRPr lang="en-US" dirty="0"/>
          </a:p>
          <a:p>
            <a:r>
              <a:rPr lang="en-US" dirty="0"/>
              <a:t>Point</a:t>
            </a:r>
            <a:r>
              <a:rPr lang="en-US" baseline="0" dirty="0"/>
              <a:t> out that the Regional Action Framework was set up in 2014 before the 2030 agenda.</a:t>
            </a: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4</a:t>
            </a:fld>
            <a:endParaRPr lang="en-US"/>
          </a:p>
        </p:txBody>
      </p:sp>
    </p:spTree>
    <p:extLst>
      <p:ext uri="{BB962C8B-B14F-4D97-AF65-F5344CB8AC3E}">
        <p14:creationId xmlns:p14="http://schemas.microsoft.com/office/powerpoint/2010/main" val="267407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Targets 16.9 and 17.19 specially focused on CRVS.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Goal 16: Promote just, peaceful and inclusive societies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importance of civil registration for gaining access to justice, to health services, immunization and education, and for people to exercise their rights and duties in society</a:t>
            </a:r>
            <a:endParaRPr lang="en-US" dirty="0"/>
          </a:p>
          <a:p>
            <a:pPr marL="0" indent="0">
              <a:buNone/>
            </a:pPr>
            <a:r>
              <a:rPr lang="en-US" sz="1400" b="1" dirty="0"/>
              <a:t>Specifically:</a:t>
            </a:r>
          </a:p>
          <a:p>
            <a:r>
              <a:rPr lang="en-US" sz="1200" b="1" i="1" dirty="0"/>
              <a:t>Target 16.9</a:t>
            </a:r>
            <a:r>
              <a:rPr lang="en-US" sz="1200" dirty="0"/>
              <a:t>: “By 2030, provide legal identity for all, including birth registration" </a:t>
            </a:r>
          </a:p>
          <a:p>
            <a:r>
              <a:rPr lang="en-US" sz="1200" b="1" i="1" dirty="0"/>
              <a:t>Indicator 16.9.1</a:t>
            </a:r>
            <a:r>
              <a:rPr lang="en-US" sz="1200" dirty="0"/>
              <a:t>: measures birth registration (under 5 and under 1)  –prerequisite and first step towards obtaining a legal identity</a:t>
            </a:r>
          </a:p>
          <a:p>
            <a:endParaRPr lang="en-US" sz="1200" dirty="0"/>
          </a:p>
          <a:p>
            <a:endParaRPr lang="en-US" sz="1200" dirty="0"/>
          </a:p>
          <a:p>
            <a:r>
              <a:rPr lang="en-US" sz="1200" dirty="0"/>
              <a:t>Providing legal identity comes with the challenge</a:t>
            </a:r>
            <a:r>
              <a:rPr lang="en-US" sz="1200" baseline="0" dirty="0"/>
              <a:t> of managing these.</a:t>
            </a:r>
          </a:p>
          <a:p>
            <a:r>
              <a:rPr lang="en-US" sz="1200" kern="1200" dirty="0">
                <a:solidFill>
                  <a:schemeClr val="tx1"/>
                </a:solidFill>
                <a:effectLst/>
                <a:latin typeface="+mn-lt"/>
                <a:ea typeface="+mn-ea"/>
                <a:cs typeface="+mn-cs"/>
              </a:rPr>
              <a:t>Modern solutions offer the opportunities</a:t>
            </a:r>
            <a:r>
              <a:rPr lang="en-US" sz="1200" kern="1200" baseline="0" dirty="0">
                <a:solidFill>
                  <a:schemeClr val="tx1"/>
                </a:solidFill>
                <a:effectLst/>
                <a:latin typeface="+mn-lt"/>
                <a:ea typeface="+mn-ea"/>
                <a:cs typeface="+mn-cs"/>
              </a:rPr>
              <a:t> and risks </a:t>
            </a:r>
            <a:r>
              <a:rPr lang="en-US" sz="1200" kern="1200" dirty="0">
                <a:solidFill>
                  <a:schemeClr val="tx1"/>
                </a:solidFill>
                <a:effectLst/>
                <a:latin typeface="+mn-lt"/>
                <a:ea typeface="+mn-ea"/>
                <a:cs typeface="+mn-cs"/>
              </a:rPr>
              <a:t>for countries to build strong identification systems at scale that was not previously achievable</a:t>
            </a:r>
            <a:r>
              <a:rPr lang="en-US" sz="1200" kern="1200" baseline="0" dirty="0">
                <a:solidFill>
                  <a:schemeClr val="tx1"/>
                </a:solidFill>
                <a:effectLst/>
                <a:latin typeface="+mn-lt"/>
                <a:ea typeface="+mn-ea"/>
                <a:cs typeface="+mn-cs"/>
              </a:rPr>
              <a:t> with</a:t>
            </a:r>
            <a:r>
              <a:rPr lang="en-US" sz="1200" kern="1200" dirty="0">
                <a:solidFill>
                  <a:schemeClr val="tx1"/>
                </a:solidFill>
                <a:effectLst/>
                <a:latin typeface="+mn-lt"/>
                <a:ea typeface="+mn-ea"/>
                <a:cs typeface="+mn-cs"/>
              </a:rPr>
              <a:t> paper-based approaches.</a:t>
            </a:r>
            <a:r>
              <a:rPr lang="en-US" sz="1200" kern="1200" baseline="0" dirty="0">
                <a:solidFill>
                  <a:schemeClr val="tx1"/>
                </a:solidFill>
                <a:effectLst/>
                <a:latin typeface="+mn-lt"/>
                <a:ea typeface="+mn-ea"/>
                <a:cs typeface="+mn-cs"/>
              </a:rPr>
              <a:t> And how can these be protected digital and analog data.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Technological innovations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such as biometrics and mobile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offer low-cost solutions for unique enrollment and authentication in remote and rural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Indicator 16.9.1 is very close to RAF Target 1B, which says “</a:t>
            </a:r>
            <a:r>
              <a:rPr lang="en-US" sz="1200" b="0" i="0" kern="1200" dirty="0">
                <a:solidFill>
                  <a:schemeClr val="tx1"/>
                </a:solidFill>
                <a:effectLst/>
                <a:latin typeface="+mn-lt"/>
                <a:ea typeface="+mn-ea"/>
                <a:cs typeface="+mn-cs"/>
              </a:rPr>
              <a:t>By 2024, at least … per cent of children under 5 years old in the territory and jurisdiction have had their birth registered. ”</a:t>
            </a:r>
            <a:endParaRPr lang="en-US"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5</a:t>
            </a:fld>
            <a:endParaRPr lang="en-US"/>
          </a:p>
        </p:txBody>
      </p:sp>
    </p:spTree>
    <p:extLst>
      <p:ext uri="{BB962C8B-B14F-4D97-AF65-F5344CB8AC3E}">
        <p14:creationId xmlns:p14="http://schemas.microsoft.com/office/powerpoint/2010/main" val="180490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Goal 17, which highlights the need for revitalizing global partnerships for sustainable development with a focus on capacity building for improved data, monitoring and accountability. </a:t>
            </a:r>
          </a:p>
          <a:p>
            <a:endParaRPr lang="en-US" dirty="0"/>
          </a:p>
          <a:p>
            <a:r>
              <a:rPr lang="en-US" sz="1200" b="1" i="1" dirty="0"/>
              <a:t>Target 17.19</a:t>
            </a:r>
            <a:r>
              <a:rPr lang="en-US" sz="1200" dirty="0"/>
              <a:t>: “by 2030, build on existing initiatives to develop measurements of progress on sustainable development that complement GDP, and support statistical capacity building in developing countries”</a:t>
            </a:r>
          </a:p>
          <a:p>
            <a:r>
              <a:rPr lang="en-US" sz="1200" b="1" i="1" dirty="0"/>
              <a:t>Indicator 17.19.2(b)</a:t>
            </a:r>
            <a:r>
              <a:rPr lang="en-US" sz="1200" dirty="0"/>
              <a:t>: Proportion of countries that have achieved 100 per cent birth registration and 80 per cent death registration</a:t>
            </a:r>
          </a:p>
          <a:p>
            <a:br>
              <a:rPr lang="en-US" sz="1200" dirty="0"/>
            </a:br>
            <a:r>
              <a:rPr lang="en-US" sz="1200" dirty="0"/>
              <a:t>Mention Connectio</a:t>
            </a:r>
            <a:r>
              <a:rPr lang="en-US" sz="1200" baseline="0" dirty="0"/>
              <a:t>n to RAF and the need for high level support to accelerate this progress made so far.</a:t>
            </a:r>
            <a:endParaRPr lang="en-GB" dirty="0"/>
          </a:p>
          <a:p>
            <a:endParaRPr lang="en-US" dirty="0"/>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6</a:t>
            </a:fld>
            <a:endParaRPr lang="en-US"/>
          </a:p>
        </p:txBody>
      </p:sp>
    </p:spTree>
    <p:extLst>
      <p:ext uri="{BB962C8B-B14F-4D97-AF65-F5344CB8AC3E}">
        <p14:creationId xmlns:p14="http://schemas.microsoft.com/office/powerpoint/2010/main" val="49429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About one-third of the SDG indicators will require data from a CRVS system, primarily in the form of population data as denominators for population-based targets </a:t>
            </a:r>
          </a:p>
          <a:p>
            <a:r>
              <a:rPr lang="en-US" baseline="0" dirty="0"/>
              <a:t>It is important to mention that well functioning CRVS systems are  essential to planning and planning the SDGs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SDG 3, for example, seeks to ensure health and well-being at every  stage of life. A number of indicators for this goal will require data </a:t>
            </a:r>
          </a:p>
          <a:p>
            <a:r>
              <a:rPr lang="en-US" sz="1200" kern="1200" dirty="0">
                <a:solidFill>
                  <a:schemeClr val="tx1"/>
                </a:solidFill>
                <a:effectLst/>
                <a:latin typeface="+mn-lt"/>
                <a:ea typeface="+mn-ea"/>
                <a:cs typeface="+mn-cs"/>
              </a:rPr>
              <a:t>from a CRVS system, including maternal and infant mortality rates, mortality rates due to specific diseases, and the adolescent birth </a:t>
            </a:r>
          </a:p>
          <a:p>
            <a:r>
              <a:rPr lang="en-US" sz="1200" kern="1200" dirty="0">
                <a:solidFill>
                  <a:schemeClr val="tx1"/>
                </a:solidFill>
                <a:effectLst/>
                <a:latin typeface="+mn-lt"/>
                <a:ea typeface="+mn-ea"/>
                <a:cs typeface="+mn-cs"/>
              </a:rPr>
              <a:t>rate.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Indicator 3.4.1, the mortality rate from cardiovascular disease, cancer, diabetes and chronic respiratory disease, has significant </a:t>
            </a:r>
          </a:p>
          <a:p>
            <a:r>
              <a:rPr lang="en-US" sz="1200" kern="1200" dirty="0">
                <a:solidFill>
                  <a:schemeClr val="tx1"/>
                </a:solidFill>
                <a:effectLst/>
                <a:latin typeface="+mn-lt"/>
                <a:ea typeface="+mn-ea"/>
                <a:cs typeface="+mn-cs"/>
              </a:rPr>
              <a:t>measurement implications for countries. As does indicator 3.6.1, mortality from road traffic accidents. A functioning CRVS system, </a:t>
            </a:r>
          </a:p>
          <a:p>
            <a:r>
              <a:rPr lang="en-US" sz="1200" kern="1200" dirty="0">
                <a:solidFill>
                  <a:schemeClr val="tx1"/>
                </a:solidFill>
                <a:effectLst/>
                <a:latin typeface="+mn-lt"/>
                <a:ea typeface="+mn-ea"/>
                <a:cs typeface="+mn-cs"/>
              </a:rPr>
              <a:t>with medical certification and verbal autopsy (where required), is the only source of the cause-specific mortality data</a:t>
            </a:r>
          </a:p>
          <a:p>
            <a:r>
              <a:rPr lang="en-US" sz="1200" kern="1200" dirty="0">
                <a:solidFill>
                  <a:schemeClr val="tx1"/>
                </a:solidFill>
                <a:effectLst/>
                <a:latin typeface="+mn-lt"/>
                <a:ea typeface="+mn-ea"/>
                <a:cs typeface="+mn-cs"/>
              </a:rPr>
              <a:t>required for  monitoring such indicators</a:t>
            </a:r>
          </a:p>
          <a:p>
            <a:endParaRPr lang="en-US" dirty="0"/>
          </a:p>
          <a:p>
            <a:r>
              <a:rPr lang="en-US" dirty="0"/>
              <a:t>CRVS and SDGs:</a:t>
            </a:r>
          </a:p>
          <a:p>
            <a:r>
              <a:rPr lang="en-US" dirty="0"/>
              <a:t>https://www.getinthepicture.org/sites/default/files/resources/CRVS%20and%20SDGs.pdf</a:t>
            </a:r>
          </a:p>
        </p:txBody>
      </p:sp>
      <p:sp>
        <p:nvSpPr>
          <p:cNvPr id="4" name="Slide Number Placeholder 3"/>
          <p:cNvSpPr>
            <a:spLocks noGrp="1"/>
          </p:cNvSpPr>
          <p:nvPr>
            <p:ph type="sldNum" sz="quarter" idx="10"/>
          </p:nvPr>
        </p:nvSpPr>
        <p:spPr/>
        <p:txBody>
          <a:bodyPr/>
          <a:lstStyle/>
          <a:p>
            <a:fld id="{506F7BF4-7E20-5B4D-83B0-157555368A95}" type="slidenum">
              <a:rPr lang="en-US" smtClean="0"/>
              <a:pPr/>
              <a:t>8</a:t>
            </a:fld>
            <a:endParaRPr lang="en-US"/>
          </a:p>
        </p:txBody>
      </p:sp>
    </p:spTree>
    <p:extLst>
      <p:ext uri="{BB962C8B-B14F-4D97-AF65-F5344CB8AC3E}">
        <p14:creationId xmlns:p14="http://schemas.microsoft.com/office/powerpoint/2010/main" val="173142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AD9024-F488-4051-A13B-FC0E3E44EC89}"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2191149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ogos.png"/>
          <p:cNvPicPr>
            <a:picLocks noChangeAspect="1"/>
          </p:cNvPicPr>
          <p:nvPr userDrawn="1"/>
        </p:nvPicPr>
        <p:blipFill rotWithShape="1">
          <a:blip r:embed="rId2"/>
          <a:srcRect r="83109"/>
          <a:stretch/>
        </p:blipFill>
        <p:spPr bwMode="auto">
          <a:xfrm>
            <a:off x="174625" y="6151563"/>
            <a:ext cx="1485499" cy="566737"/>
          </a:xfrm>
          <a:prstGeom prst="rect">
            <a:avLst/>
          </a:prstGeom>
          <a:noFill/>
          <a:ln w="9525">
            <a:noFill/>
            <a:miter lim="800000"/>
            <a:headEnd/>
            <a:tailEnd/>
          </a:ln>
        </p:spPr>
      </p:pic>
      <p:pic>
        <p:nvPicPr>
          <p:cNvPr id="5" name="Picture 9" descr="Untitled-2-01.png"/>
          <p:cNvPicPr>
            <a:picLocks noChangeAspect="1"/>
          </p:cNvPicPr>
          <p:nvPr userDrawn="1"/>
        </p:nvPicPr>
        <p:blipFill>
          <a:blip r:embed="rId3"/>
          <a:srcRect t="10310" r="26859"/>
          <a:stretch>
            <a:fillRect/>
          </a:stretch>
        </p:blipFill>
        <p:spPr bwMode="auto">
          <a:xfrm>
            <a:off x="5397500" y="0"/>
            <a:ext cx="3746500" cy="6151563"/>
          </a:xfrm>
          <a:prstGeom prst="rect">
            <a:avLst/>
          </a:prstGeom>
          <a:noFill/>
          <a:ln w="9525">
            <a:noFill/>
            <a:miter lim="800000"/>
            <a:headEnd/>
            <a:tailEnd/>
          </a:ln>
        </p:spPr>
      </p:pic>
      <p:pic>
        <p:nvPicPr>
          <p:cNvPr id="6" name="Picture 12" descr="large-logo-01-01.png"/>
          <p:cNvPicPr>
            <a:picLocks noChangeAspect="1"/>
          </p:cNvPicPr>
          <p:nvPr userDrawn="1"/>
        </p:nvPicPr>
        <p:blipFill>
          <a:blip r:embed="rId4"/>
          <a:srcRect/>
          <a:stretch>
            <a:fillRect/>
          </a:stretch>
        </p:blipFill>
        <p:spPr bwMode="auto">
          <a:xfrm>
            <a:off x="315913" y="327025"/>
            <a:ext cx="5653087" cy="1763713"/>
          </a:xfrm>
          <a:prstGeom prst="rect">
            <a:avLst/>
          </a:prstGeom>
          <a:noFill/>
          <a:ln w="9525">
            <a:noFill/>
            <a:miter lim="800000"/>
            <a:headEnd/>
            <a:tailEnd/>
          </a:ln>
        </p:spPr>
      </p:pic>
      <p:sp>
        <p:nvSpPr>
          <p:cNvPr id="2" name="Title 1"/>
          <p:cNvSpPr>
            <a:spLocks noGrp="1"/>
          </p:cNvSpPr>
          <p:nvPr>
            <p:ph type="ctrTitle"/>
          </p:nvPr>
        </p:nvSpPr>
        <p:spPr>
          <a:xfrm>
            <a:off x="315498" y="2502958"/>
            <a:ext cx="6598946" cy="1470025"/>
          </a:xfrm>
        </p:spPr>
        <p:txBody>
          <a:bodyPr/>
          <a:lstStyle>
            <a:lvl1pPr algn="l">
              <a:defRPr b="1">
                <a:solidFill>
                  <a:schemeClr val="tx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315498" y="41684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6" descr="logos.png"/>
          <p:cNvPicPr>
            <a:picLocks noChangeAspect="1"/>
          </p:cNvPicPr>
          <p:nvPr userDrawn="1"/>
        </p:nvPicPr>
        <p:blipFill rotWithShape="1">
          <a:blip r:embed="rId2"/>
          <a:srcRect r="84421"/>
          <a:stretch/>
        </p:blipFill>
        <p:spPr bwMode="auto">
          <a:xfrm>
            <a:off x="174625" y="6151563"/>
            <a:ext cx="1370090" cy="566737"/>
          </a:xfrm>
          <a:prstGeom prst="rect">
            <a:avLst/>
          </a:prstGeom>
          <a:noFill/>
          <a:ln w="9525">
            <a:noFill/>
            <a:miter lim="800000"/>
            <a:headEnd/>
            <a:tailEnd/>
          </a:ln>
        </p:spPr>
      </p:pic>
      <p:pic>
        <p:nvPicPr>
          <p:cNvPr id="3" name="Picture 9" descr="Untitled-2-01.png"/>
          <p:cNvPicPr>
            <a:picLocks noChangeAspect="1"/>
          </p:cNvPicPr>
          <p:nvPr userDrawn="1"/>
        </p:nvPicPr>
        <p:blipFill>
          <a:blip r:embed="rId3"/>
          <a:srcRect t="10310" r="26859"/>
          <a:stretch>
            <a:fillRect/>
          </a:stretch>
        </p:blipFill>
        <p:spPr bwMode="auto">
          <a:xfrm>
            <a:off x="5397500" y="0"/>
            <a:ext cx="3746500" cy="6151563"/>
          </a:xfrm>
          <a:prstGeom prst="rect">
            <a:avLst/>
          </a:prstGeom>
          <a:noFill/>
          <a:ln w="9525">
            <a:noFill/>
            <a:miter lim="800000"/>
            <a:headEnd/>
            <a:tailEnd/>
          </a:ln>
        </p:spPr>
      </p:pic>
      <p:pic>
        <p:nvPicPr>
          <p:cNvPr id="4" name="Picture 12" descr="large-logo-01-01.png"/>
          <p:cNvPicPr>
            <a:picLocks noChangeAspect="1"/>
          </p:cNvPicPr>
          <p:nvPr userDrawn="1"/>
        </p:nvPicPr>
        <p:blipFill>
          <a:blip r:embed="rId4"/>
          <a:srcRect/>
          <a:stretch>
            <a:fillRect/>
          </a:stretch>
        </p:blipFill>
        <p:spPr bwMode="auto">
          <a:xfrm>
            <a:off x="315913" y="438150"/>
            <a:ext cx="5653087" cy="1763713"/>
          </a:xfrm>
          <a:prstGeom prst="rect">
            <a:avLst/>
          </a:prstGeom>
          <a:noFill/>
          <a:ln w="9525">
            <a:noFill/>
            <a:miter lim="800000"/>
            <a:headEnd/>
            <a:tailEnd/>
          </a:ln>
        </p:spPr>
      </p:pic>
      <p:pic>
        <p:nvPicPr>
          <p:cNvPr id="5" name="Picture 7" descr="meeting-name-01.png"/>
          <p:cNvPicPr>
            <a:picLocks noChangeAspect="1"/>
          </p:cNvPicPr>
          <p:nvPr userDrawn="1"/>
        </p:nvPicPr>
        <p:blipFill rotWithShape="1">
          <a:blip r:embed="rId5"/>
          <a:srcRect t="21457" b="23318"/>
          <a:stretch/>
        </p:blipFill>
        <p:spPr bwMode="auto">
          <a:xfrm>
            <a:off x="315913" y="3240350"/>
            <a:ext cx="7097712" cy="98542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6" descr="logos.png"/>
          <p:cNvPicPr>
            <a:picLocks noChangeAspect="1"/>
          </p:cNvPicPr>
          <p:nvPr userDrawn="1"/>
        </p:nvPicPr>
        <p:blipFill rotWithShape="1">
          <a:blip r:embed="rId2"/>
          <a:srcRect r="85330"/>
          <a:stretch/>
        </p:blipFill>
        <p:spPr bwMode="auto">
          <a:xfrm>
            <a:off x="174625" y="6151563"/>
            <a:ext cx="1290191" cy="566737"/>
          </a:xfrm>
          <a:prstGeom prst="rect">
            <a:avLst/>
          </a:prstGeom>
          <a:noFill/>
          <a:ln w="9525">
            <a:noFill/>
            <a:miter lim="800000"/>
            <a:headEnd/>
            <a:tailEnd/>
          </a:ln>
        </p:spPr>
      </p:pic>
      <p:pic>
        <p:nvPicPr>
          <p:cNvPr id="4" name="Picture 13" descr="meeting-name-01.png"/>
          <p:cNvPicPr>
            <a:picLocks noChangeAspect="1"/>
          </p:cNvPicPr>
          <p:nvPr userDrawn="1"/>
        </p:nvPicPr>
        <p:blipFill rotWithShape="1">
          <a:blip r:embed="rId3"/>
          <a:srcRect t="21107" b="24003"/>
          <a:stretch/>
        </p:blipFill>
        <p:spPr bwMode="auto">
          <a:xfrm>
            <a:off x="809625" y="2752078"/>
            <a:ext cx="7524750" cy="1038688"/>
          </a:xfrm>
          <a:prstGeom prst="rect">
            <a:avLst/>
          </a:prstGeom>
          <a:noFill/>
          <a:ln w="9525">
            <a:noFill/>
            <a:miter lim="800000"/>
            <a:headEnd/>
            <a:tailEnd/>
          </a:ln>
        </p:spPr>
      </p:pic>
      <p:pic>
        <p:nvPicPr>
          <p:cNvPr id="5" name="Picture 14" descr="bg-2-01-01.png"/>
          <p:cNvPicPr>
            <a:picLocks noChangeAspect="1"/>
          </p:cNvPicPr>
          <p:nvPr userDrawn="1"/>
        </p:nvPicPr>
        <p:blipFill>
          <a:blip r:embed="rId4"/>
          <a:srcRect/>
          <a:stretch>
            <a:fillRect/>
          </a:stretch>
        </p:blipFill>
        <p:spPr bwMode="auto">
          <a:xfrm>
            <a:off x="-42863" y="423863"/>
            <a:ext cx="9186863" cy="1336675"/>
          </a:xfrm>
          <a:prstGeom prst="rect">
            <a:avLst/>
          </a:prstGeom>
          <a:noFill/>
          <a:ln w="9525">
            <a:noFill/>
            <a:miter lim="800000"/>
            <a:headEnd/>
            <a:tailEnd/>
          </a:ln>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3"/>
              </a:buBlip>
              <a:defRPr/>
            </a:lvl1pPr>
            <a:lvl2pPr marL="903288" indent="-446088">
              <a:buSzPct val="100000"/>
              <a:buFontTx/>
              <a:buBlip>
                <a:blip r:embed="rId4"/>
              </a:buBlip>
              <a:defRPr/>
            </a:lvl2pPr>
            <a:lvl3pPr marL="1339850" indent="-425450">
              <a:buSzPct val="100000"/>
              <a:buFontTx/>
              <a:buBlip>
                <a:blip r:embed="rId5"/>
              </a:buBlip>
              <a:defRPr/>
            </a:lvl3pPr>
            <a:lvl4pPr marL="1792288" indent="-420688">
              <a:buSzPct val="100000"/>
              <a:buFontTx/>
              <a:buBlip>
                <a:blip r:embed="rId6"/>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342900" indent="-342900">
              <a:buSzPct val="130000"/>
              <a:buFontTx/>
              <a:buBlip>
                <a:blip r:embed="rId3"/>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4"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srcRect/>
          <a:stretch>
            <a:fillRect/>
          </a:stretch>
        </p:blipFill>
        <p:spPr bwMode="auto">
          <a:xfrm>
            <a:off x="0" y="0"/>
            <a:ext cx="9144000" cy="6870700"/>
          </a:xfrm>
          <a:prstGeom prst="rect">
            <a:avLst/>
          </a:prstGeom>
          <a:noFill/>
          <a:ln w="9525">
            <a:noFill/>
            <a:miter lim="800000"/>
            <a:headEnd/>
            <a:tailEnd/>
          </a:ln>
        </p:spPr>
      </p:pic>
      <p:sp>
        <p:nvSpPr>
          <p:cNvPr id="4" name="Rectangle 3"/>
          <p:cNvSpPr/>
          <p:nvPr userDrawn="1"/>
        </p:nvSpPr>
        <p:spPr>
          <a:xfrm>
            <a:off x="5414963" y="1997075"/>
            <a:ext cx="3729037" cy="4414838"/>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large-logo-01-01.png"/>
          <p:cNvPicPr>
            <a:picLocks noChangeAspect="1"/>
          </p:cNvPicPr>
          <p:nvPr userDrawn="1"/>
        </p:nvPicPr>
        <p:blipFill>
          <a:blip r:embed="rId3"/>
          <a:srcRect/>
          <a:stretch>
            <a:fillRect/>
          </a:stretch>
        </p:blipFill>
        <p:spPr bwMode="auto">
          <a:xfrm>
            <a:off x="5668963" y="2224088"/>
            <a:ext cx="3251200" cy="1016000"/>
          </a:xfrm>
          <a:prstGeom prst="rect">
            <a:avLst/>
          </a:prstGeom>
          <a:noFill/>
          <a:ln w="9525">
            <a:noFill/>
            <a:miter lim="800000"/>
            <a:headEnd/>
            <a:tailEnd/>
          </a:ln>
        </p:spPr>
      </p:pic>
      <p:pic>
        <p:nvPicPr>
          <p:cNvPr id="6" name="Picture 10" descr="content-bg-01.png"/>
          <p:cNvPicPr>
            <a:picLocks noChangeAspect="1"/>
          </p:cNvPicPr>
          <p:nvPr userDrawn="1"/>
        </p:nvPicPr>
        <p:blipFill>
          <a:blip r:embed="rId4"/>
          <a:srcRect t="28761" r="22134"/>
          <a:stretch>
            <a:fillRect/>
          </a:stretch>
        </p:blipFill>
        <p:spPr bwMode="auto">
          <a:xfrm>
            <a:off x="7408863" y="0"/>
            <a:ext cx="1735137" cy="2166938"/>
          </a:xfrm>
          <a:prstGeom prst="rect">
            <a:avLst/>
          </a:prstGeom>
          <a:noFill/>
          <a:ln w="9525">
            <a:noFill/>
            <a:miter lim="800000"/>
            <a:headEnd/>
            <a:tailEnd/>
          </a:ln>
        </p:spPr>
      </p:pic>
      <p:sp>
        <p:nvSpPr>
          <p:cNvPr id="7" name="Title 1"/>
          <p:cNvSpPr>
            <a:spLocks noGrp="1"/>
          </p:cNvSpPr>
          <p:nvPr>
            <p:ph type="title"/>
          </p:nvPr>
        </p:nvSpPr>
        <p:spPr>
          <a:xfrm>
            <a:off x="5668210" y="3540125"/>
            <a:ext cx="3251807" cy="2590799"/>
          </a:xfrm>
        </p:spPr>
        <p:txBody>
          <a:bodyPr anchor="t"/>
          <a:lstStyle>
            <a:lvl1pPr algn="ctr">
              <a:defRPr sz="2000" b="1">
                <a:solidFill>
                  <a:schemeClr val="tx1"/>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58" r:id="rId7"/>
    <p:sldLayoutId id="2147483665" r:id="rId8"/>
  </p:sldLayoutIdLst>
  <p:txStyles>
    <p:titleStyle>
      <a:lvl1pPr algn="l" defTabSz="457200" rtl="0" fontAlgn="base">
        <a:spcBef>
          <a:spcPct val="0"/>
        </a:spcBef>
        <a:spcAft>
          <a:spcPct val="0"/>
        </a:spcAft>
        <a:defRPr sz="4400" kern="1200">
          <a:solidFill>
            <a:schemeClr val="tx2"/>
          </a:solidFill>
          <a:latin typeface="Arial"/>
          <a:ea typeface="+mj-ea"/>
          <a:cs typeface="Arial"/>
        </a:defRPr>
      </a:lvl1pPr>
      <a:lvl2pPr algn="l" defTabSz="457200" rtl="0" fontAlgn="base">
        <a:spcBef>
          <a:spcPct val="0"/>
        </a:spcBef>
        <a:spcAft>
          <a:spcPct val="0"/>
        </a:spcAft>
        <a:defRPr sz="4400">
          <a:solidFill>
            <a:schemeClr val="tx2"/>
          </a:solidFill>
          <a:latin typeface="Arial" charset="0"/>
          <a:cs typeface="Arial" charset="0"/>
        </a:defRPr>
      </a:lvl2pPr>
      <a:lvl3pPr algn="l" defTabSz="457200" rtl="0" fontAlgn="base">
        <a:spcBef>
          <a:spcPct val="0"/>
        </a:spcBef>
        <a:spcAft>
          <a:spcPct val="0"/>
        </a:spcAft>
        <a:defRPr sz="4400">
          <a:solidFill>
            <a:schemeClr val="tx2"/>
          </a:solidFill>
          <a:latin typeface="Arial" charset="0"/>
          <a:cs typeface="Arial" charset="0"/>
        </a:defRPr>
      </a:lvl3pPr>
      <a:lvl4pPr algn="l" defTabSz="457200" rtl="0" fontAlgn="base">
        <a:spcBef>
          <a:spcPct val="0"/>
        </a:spcBef>
        <a:spcAft>
          <a:spcPct val="0"/>
        </a:spcAft>
        <a:defRPr sz="4400">
          <a:solidFill>
            <a:schemeClr val="tx2"/>
          </a:solidFill>
          <a:latin typeface="Arial" charset="0"/>
          <a:cs typeface="Arial" charset="0"/>
        </a:defRPr>
      </a:lvl4pPr>
      <a:lvl5pPr algn="l" defTabSz="457200" rtl="0" fontAlgn="base">
        <a:spcBef>
          <a:spcPct val="0"/>
        </a:spcBef>
        <a:spcAft>
          <a:spcPct val="0"/>
        </a:spcAft>
        <a:defRPr sz="4400">
          <a:solidFill>
            <a:schemeClr val="tx2"/>
          </a:solidFill>
          <a:latin typeface="Arial" charset="0"/>
          <a:cs typeface="Arial" charset="0"/>
        </a:defRPr>
      </a:lvl5pPr>
      <a:lvl6pPr marL="457200" algn="l" defTabSz="457200" rtl="0" fontAlgn="base">
        <a:spcBef>
          <a:spcPct val="0"/>
        </a:spcBef>
        <a:spcAft>
          <a:spcPct val="0"/>
        </a:spcAft>
        <a:defRPr sz="4400">
          <a:solidFill>
            <a:schemeClr val="tx2"/>
          </a:solidFill>
          <a:latin typeface="Arial" charset="0"/>
          <a:cs typeface="Arial" charset="0"/>
        </a:defRPr>
      </a:lvl6pPr>
      <a:lvl7pPr marL="914400" algn="l" defTabSz="457200" rtl="0" fontAlgn="base">
        <a:spcBef>
          <a:spcPct val="0"/>
        </a:spcBef>
        <a:spcAft>
          <a:spcPct val="0"/>
        </a:spcAft>
        <a:defRPr sz="4400">
          <a:solidFill>
            <a:schemeClr val="tx2"/>
          </a:solidFill>
          <a:latin typeface="Arial" charset="0"/>
          <a:cs typeface="Arial" charset="0"/>
        </a:defRPr>
      </a:lvl7pPr>
      <a:lvl8pPr marL="1371600" algn="l" defTabSz="457200" rtl="0" fontAlgn="base">
        <a:spcBef>
          <a:spcPct val="0"/>
        </a:spcBef>
        <a:spcAft>
          <a:spcPct val="0"/>
        </a:spcAft>
        <a:defRPr sz="4400">
          <a:solidFill>
            <a:schemeClr val="tx2"/>
          </a:solidFill>
          <a:latin typeface="Arial" charset="0"/>
          <a:cs typeface="Arial" charset="0"/>
        </a:defRPr>
      </a:lvl8pPr>
      <a:lvl9pPr marL="1828800" algn="l" defTabSz="457200" rtl="0" fontAlgn="base">
        <a:spcBef>
          <a:spcPct val="0"/>
        </a:spcBef>
        <a:spcAft>
          <a:spcPct val="0"/>
        </a:spcAft>
        <a:defRPr sz="4400">
          <a:solidFill>
            <a:schemeClr val="tx2"/>
          </a:solidFill>
          <a:latin typeface="Arial" charset="0"/>
          <a:cs typeface="Arial" charset="0"/>
        </a:defRPr>
      </a:lvl9pPr>
    </p:titleStyle>
    <p:bodyStyle>
      <a:lvl1pPr marL="450850" indent="-450850" algn="l" defTabSz="457200" rtl="0" fontAlgn="base">
        <a:spcBef>
          <a:spcPct val="20000"/>
        </a:spcBef>
        <a:spcAft>
          <a:spcPct val="0"/>
        </a:spcAft>
        <a:buBlip>
          <a:blip r:embed="rId10"/>
        </a:buBlip>
        <a:defRPr sz="3200" kern="1200">
          <a:solidFill>
            <a:schemeClr val="tx1"/>
          </a:solidFill>
          <a:latin typeface="Arial"/>
          <a:ea typeface="+mn-ea"/>
          <a:cs typeface="Arial"/>
        </a:defRPr>
      </a:lvl1pPr>
      <a:lvl2pPr marL="903288" indent="-446088" algn="l" defTabSz="457200" rtl="0" fontAlgn="base">
        <a:spcBef>
          <a:spcPct val="20000"/>
        </a:spcBef>
        <a:spcAft>
          <a:spcPct val="0"/>
        </a:spcAft>
        <a:buSzPct val="100000"/>
        <a:buBlip>
          <a:blip r:embed="rId11"/>
        </a:buBlip>
        <a:defRPr sz="2800" kern="1200">
          <a:solidFill>
            <a:schemeClr val="tx1"/>
          </a:solidFill>
          <a:latin typeface="Arial"/>
          <a:ea typeface="+mn-ea"/>
          <a:cs typeface="Arial"/>
        </a:defRPr>
      </a:lvl2pPr>
      <a:lvl3pPr marL="1339850" indent="-425450" algn="l" defTabSz="457200" rtl="0" fontAlgn="base">
        <a:spcBef>
          <a:spcPct val="20000"/>
        </a:spcBef>
        <a:spcAft>
          <a:spcPct val="0"/>
        </a:spcAft>
        <a:buSzPct val="100000"/>
        <a:buBlip>
          <a:blip r:embed="rId12"/>
        </a:buBlip>
        <a:defRPr sz="2400" kern="1200">
          <a:solidFill>
            <a:schemeClr val="tx1"/>
          </a:solidFill>
          <a:latin typeface="Arial"/>
          <a:ea typeface="+mn-ea"/>
          <a:cs typeface="Arial"/>
        </a:defRPr>
      </a:lvl3pPr>
      <a:lvl4pPr marL="1792288" indent="-420688" algn="l" defTabSz="457200" rtl="0" fontAlgn="base">
        <a:spcBef>
          <a:spcPct val="20000"/>
        </a:spcBef>
        <a:spcAft>
          <a:spcPct val="0"/>
        </a:spcAft>
        <a:buSzPct val="100000"/>
        <a:buBlip>
          <a:blip r:embed="rId13"/>
        </a:buBlip>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image" Target="../media/image22.emf"/><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5" y="4094880"/>
            <a:ext cx="7473821" cy="1323439"/>
          </a:xfrm>
          <a:prstGeom prst="rect">
            <a:avLst/>
          </a:prstGeom>
        </p:spPr>
        <p:txBody>
          <a:bodyPr wrap="square">
            <a:spAutoFit/>
          </a:bodyPr>
          <a:lstStyle/>
          <a:p>
            <a:r>
              <a:rPr lang="en-US" sz="2000" dirty="0">
                <a:solidFill>
                  <a:srgbClr val="000000"/>
                </a:solidFill>
                <a:latin typeface="Arial" panose="020B0604020202020204" pitchFamily="34" charset="0"/>
                <a:cs typeface="Arial" panose="020B0604020202020204" pitchFamily="34" charset="0"/>
              </a:rPr>
              <a:t>Overview of the CRVS issues and links with the SDGs</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Fourth Meeting of the Regional Steering Group</a:t>
            </a:r>
          </a:p>
          <a:p>
            <a:r>
              <a:rPr lang="en-US" sz="2000" dirty="0">
                <a:solidFill>
                  <a:srgbClr val="000000"/>
                </a:solidFill>
                <a:latin typeface="Arial" panose="020B0604020202020204" pitchFamily="34" charset="0"/>
                <a:cs typeface="Arial" panose="020B0604020202020204" pitchFamily="34" charset="0"/>
              </a:rPr>
              <a:t>Anir Chowdhury, </a:t>
            </a:r>
            <a:r>
              <a:rPr lang="en-US" sz="2000" dirty="0">
                <a:latin typeface="Arial" panose="020B0604020202020204" pitchFamily="34" charset="0"/>
                <a:cs typeface="Arial" panose="020B0604020202020204" pitchFamily="34" charset="0"/>
              </a:rPr>
              <a:t>14.11.2018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39E4-0472-477B-8446-B03310EED69B}"/>
              </a:ext>
            </a:extLst>
          </p:cNvPr>
          <p:cNvSpPr>
            <a:spLocks noGrp="1"/>
          </p:cNvSpPr>
          <p:nvPr>
            <p:ph type="title"/>
          </p:nvPr>
        </p:nvSpPr>
        <p:spPr>
          <a:xfrm>
            <a:off x="316286" y="153654"/>
            <a:ext cx="8081564" cy="1143000"/>
          </a:xfrm>
        </p:spPr>
        <p:txBody>
          <a:bodyPr/>
          <a:lstStyle/>
          <a:p>
            <a:r>
              <a:rPr lang="en-US" sz="3200" dirty="0"/>
              <a:t>Can we be Ambitious?</a:t>
            </a:r>
            <a:br>
              <a:rPr lang="en-US" sz="3200" dirty="0"/>
            </a:br>
            <a:r>
              <a:rPr lang="en-US" sz="3200" dirty="0"/>
              <a:t>Shift Planning from Statistics to Persons</a:t>
            </a:r>
          </a:p>
        </p:txBody>
      </p:sp>
      <p:sp>
        <p:nvSpPr>
          <p:cNvPr id="4" name="Rectangle 3">
            <a:extLst>
              <a:ext uri="{FF2B5EF4-FFF2-40B4-BE49-F238E27FC236}">
                <a16:creationId xmlns:a16="http://schemas.microsoft.com/office/drawing/2014/main" id="{B592A26D-AD98-4946-BCAE-AC49A752C391}"/>
              </a:ext>
            </a:extLst>
          </p:cNvPr>
          <p:cNvSpPr/>
          <p:nvPr/>
        </p:nvSpPr>
        <p:spPr>
          <a:xfrm>
            <a:off x="3987885" y="4274811"/>
            <a:ext cx="2565315" cy="1628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40000"/>
                  <a:lumOff val="60000"/>
                </a:schemeClr>
              </a:solidFill>
            </a:endParaRPr>
          </a:p>
        </p:txBody>
      </p:sp>
      <p:sp>
        <p:nvSpPr>
          <p:cNvPr id="5" name="Rectangle 4">
            <a:extLst>
              <a:ext uri="{FF2B5EF4-FFF2-40B4-BE49-F238E27FC236}">
                <a16:creationId xmlns:a16="http://schemas.microsoft.com/office/drawing/2014/main" id="{61ADBE26-3A2C-40CF-BE57-6D2E5225CBF2}"/>
              </a:ext>
            </a:extLst>
          </p:cNvPr>
          <p:cNvSpPr/>
          <p:nvPr/>
        </p:nvSpPr>
        <p:spPr>
          <a:xfrm>
            <a:off x="3987885" y="1774459"/>
            <a:ext cx="2717715" cy="1628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40000"/>
                  <a:lumOff val="60000"/>
                </a:schemeClr>
              </a:solidFill>
            </a:endParaRPr>
          </a:p>
        </p:txBody>
      </p:sp>
      <p:sp>
        <p:nvSpPr>
          <p:cNvPr id="6" name="Up Arrow Callout 5">
            <a:extLst>
              <a:ext uri="{FF2B5EF4-FFF2-40B4-BE49-F238E27FC236}">
                <a16:creationId xmlns:a16="http://schemas.microsoft.com/office/drawing/2014/main" id="{D1D809B8-E0C9-430A-9B55-5B95A25D3C05}"/>
              </a:ext>
            </a:extLst>
          </p:cNvPr>
          <p:cNvSpPr/>
          <p:nvPr/>
        </p:nvSpPr>
        <p:spPr>
          <a:xfrm rot="5400000">
            <a:off x="1290925" y="641717"/>
            <a:ext cx="1634636" cy="3759286"/>
          </a:xfrm>
          <a:prstGeom prst="upArrowCallout">
            <a:avLst/>
          </a:prstGeom>
          <a:solidFill>
            <a:schemeClr val="accent1">
              <a:lumMod val="20000"/>
              <a:lumOff val="8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6">
            <a:extLst>
              <a:ext uri="{FF2B5EF4-FFF2-40B4-BE49-F238E27FC236}">
                <a16:creationId xmlns:a16="http://schemas.microsoft.com/office/drawing/2014/main" id="{1DD3429B-0CE7-4769-82A0-477374B6910F}"/>
              </a:ext>
            </a:extLst>
          </p:cNvPr>
          <p:cNvSpPr/>
          <p:nvPr/>
        </p:nvSpPr>
        <p:spPr>
          <a:xfrm rot="5400000">
            <a:off x="660492" y="3213813"/>
            <a:ext cx="2895501" cy="3759286"/>
          </a:xfrm>
          <a:prstGeom prst="upArrowCallout">
            <a:avLst/>
          </a:prstGeom>
          <a:solidFill>
            <a:schemeClr val="accent1">
              <a:lumMod val="20000"/>
              <a:lumOff val="8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95F5DA-9D8E-4C63-BE66-9973AF162047}"/>
              </a:ext>
            </a:extLst>
          </p:cNvPr>
          <p:cNvSpPr txBox="1"/>
          <p:nvPr/>
        </p:nvSpPr>
        <p:spPr>
          <a:xfrm>
            <a:off x="4213745" y="1803846"/>
            <a:ext cx="2491855" cy="1323439"/>
          </a:xfrm>
          <a:prstGeom prst="rect">
            <a:avLst/>
          </a:prstGeom>
          <a:noFill/>
        </p:spPr>
        <p:txBody>
          <a:bodyPr wrap="square" rtlCol="0">
            <a:spAutoFit/>
          </a:bodyPr>
          <a:lstStyle/>
          <a:p>
            <a:r>
              <a:rPr lang="en-US" sz="6000" dirty="0"/>
              <a:t>WHO? </a:t>
            </a:r>
            <a:r>
              <a:rPr lang="en-US" dirty="0"/>
              <a:t> DROPPED OUT?</a:t>
            </a:r>
          </a:p>
        </p:txBody>
      </p:sp>
      <p:sp>
        <p:nvSpPr>
          <p:cNvPr id="9" name="TextBox 8">
            <a:extLst>
              <a:ext uri="{FF2B5EF4-FFF2-40B4-BE49-F238E27FC236}">
                <a16:creationId xmlns:a16="http://schemas.microsoft.com/office/drawing/2014/main" id="{D2E7A982-B006-467C-ADC9-069694BD1AE8}"/>
              </a:ext>
            </a:extLst>
          </p:cNvPr>
          <p:cNvSpPr txBox="1"/>
          <p:nvPr/>
        </p:nvSpPr>
        <p:spPr>
          <a:xfrm>
            <a:off x="4213745" y="4298968"/>
            <a:ext cx="2606726" cy="1323439"/>
          </a:xfrm>
          <a:prstGeom prst="rect">
            <a:avLst/>
          </a:prstGeom>
          <a:noFill/>
        </p:spPr>
        <p:txBody>
          <a:bodyPr wrap="square" rtlCol="0">
            <a:spAutoFit/>
          </a:bodyPr>
          <a:lstStyle/>
          <a:p>
            <a:r>
              <a:rPr lang="en-US" sz="6000" dirty="0"/>
              <a:t>WHY?</a:t>
            </a:r>
            <a:r>
              <a:rPr lang="en-US" dirty="0"/>
              <a:t> </a:t>
            </a:r>
          </a:p>
          <a:p>
            <a:r>
              <a:rPr lang="en-US" dirty="0"/>
              <a:t>DROPPED OUT</a:t>
            </a:r>
          </a:p>
        </p:txBody>
      </p:sp>
      <p:sp>
        <p:nvSpPr>
          <p:cNvPr id="10" name="Rounded Rectangle 9">
            <a:extLst>
              <a:ext uri="{FF2B5EF4-FFF2-40B4-BE49-F238E27FC236}">
                <a16:creationId xmlns:a16="http://schemas.microsoft.com/office/drawing/2014/main" id="{5640A32C-06C0-4C44-A586-2F45F053137C}"/>
              </a:ext>
            </a:extLst>
          </p:cNvPr>
          <p:cNvSpPr/>
          <p:nvPr/>
        </p:nvSpPr>
        <p:spPr>
          <a:xfrm>
            <a:off x="618035" y="4769511"/>
            <a:ext cx="1248299" cy="74698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Poverty Database</a:t>
            </a:r>
          </a:p>
        </p:txBody>
      </p:sp>
      <p:sp>
        <p:nvSpPr>
          <p:cNvPr id="11" name="Rounded Rectangle 10">
            <a:extLst>
              <a:ext uri="{FF2B5EF4-FFF2-40B4-BE49-F238E27FC236}">
                <a16:creationId xmlns:a16="http://schemas.microsoft.com/office/drawing/2014/main" id="{39927B16-13B4-4671-B0C0-11289EC1DA8E}"/>
              </a:ext>
            </a:extLst>
          </p:cNvPr>
          <p:cNvSpPr/>
          <p:nvPr/>
        </p:nvSpPr>
        <p:spPr>
          <a:xfrm>
            <a:off x="618035" y="3874036"/>
            <a:ext cx="1248299" cy="74698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Health Database</a:t>
            </a:r>
          </a:p>
        </p:txBody>
      </p:sp>
      <p:sp>
        <p:nvSpPr>
          <p:cNvPr id="12" name="Rounded Rectangle 11">
            <a:extLst>
              <a:ext uri="{FF2B5EF4-FFF2-40B4-BE49-F238E27FC236}">
                <a16:creationId xmlns:a16="http://schemas.microsoft.com/office/drawing/2014/main" id="{4D68D43C-F382-4197-B0C6-485962EDAD91}"/>
              </a:ext>
            </a:extLst>
          </p:cNvPr>
          <p:cNvSpPr/>
          <p:nvPr/>
        </p:nvSpPr>
        <p:spPr>
          <a:xfrm>
            <a:off x="618034" y="5661964"/>
            <a:ext cx="1248299" cy="68670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SSNP Database</a:t>
            </a:r>
          </a:p>
        </p:txBody>
      </p:sp>
      <p:sp>
        <p:nvSpPr>
          <p:cNvPr id="13" name="Rounded Rectangle 12">
            <a:extLst>
              <a:ext uri="{FF2B5EF4-FFF2-40B4-BE49-F238E27FC236}">
                <a16:creationId xmlns:a16="http://schemas.microsoft.com/office/drawing/2014/main" id="{FF455624-A39A-474E-A10D-E2924715004A}"/>
              </a:ext>
            </a:extLst>
          </p:cNvPr>
          <p:cNvSpPr/>
          <p:nvPr/>
        </p:nvSpPr>
        <p:spPr>
          <a:xfrm>
            <a:off x="603809" y="1949374"/>
            <a:ext cx="1248299" cy="114397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Education Database </a:t>
            </a:r>
            <a:r>
              <a:rPr lang="en-US" b="1" dirty="0"/>
              <a:t>with UID</a:t>
            </a:r>
          </a:p>
        </p:txBody>
      </p:sp>
      <p:grpSp>
        <p:nvGrpSpPr>
          <p:cNvPr id="14" name="Group 13">
            <a:extLst>
              <a:ext uri="{FF2B5EF4-FFF2-40B4-BE49-F238E27FC236}">
                <a16:creationId xmlns:a16="http://schemas.microsoft.com/office/drawing/2014/main" id="{0E227611-A8BD-4A69-A391-AE22F2314AF4}"/>
              </a:ext>
            </a:extLst>
          </p:cNvPr>
          <p:cNvGrpSpPr/>
          <p:nvPr/>
        </p:nvGrpSpPr>
        <p:grpSpPr>
          <a:xfrm>
            <a:off x="6629400" y="1704042"/>
            <a:ext cx="2514600" cy="1691992"/>
            <a:chOff x="8557142" y="914000"/>
            <a:chExt cx="3634858" cy="1691992"/>
          </a:xfrm>
          <a:solidFill>
            <a:srgbClr val="7030A0"/>
          </a:solidFill>
        </p:grpSpPr>
        <p:sp>
          <p:nvSpPr>
            <p:cNvPr id="15" name="Rectangle 14">
              <a:extLst>
                <a:ext uri="{FF2B5EF4-FFF2-40B4-BE49-F238E27FC236}">
                  <a16:creationId xmlns:a16="http://schemas.microsoft.com/office/drawing/2014/main" id="{40EDCFFE-946E-490A-85C0-8640CEDA6BDF}"/>
                </a:ext>
              </a:extLst>
            </p:cNvPr>
            <p:cNvSpPr/>
            <p:nvPr/>
          </p:nvSpPr>
          <p:spPr>
            <a:xfrm>
              <a:off x="8557142" y="977558"/>
              <a:ext cx="3487675" cy="16284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40000"/>
                    <a:lumOff val="60000"/>
                  </a:schemeClr>
                </a:solidFill>
              </a:endParaRPr>
            </a:p>
          </p:txBody>
        </p:sp>
        <p:sp>
          <p:nvSpPr>
            <p:cNvPr id="16" name="TextBox 15">
              <a:extLst>
                <a:ext uri="{FF2B5EF4-FFF2-40B4-BE49-F238E27FC236}">
                  <a16:creationId xmlns:a16="http://schemas.microsoft.com/office/drawing/2014/main" id="{5CA3FE23-950F-47DF-90C2-9AEA9F2D8DEB}"/>
                </a:ext>
              </a:extLst>
            </p:cNvPr>
            <p:cNvSpPr txBox="1"/>
            <p:nvPr/>
          </p:nvSpPr>
          <p:spPr>
            <a:xfrm>
              <a:off x="8557143" y="914000"/>
              <a:ext cx="3634857" cy="1200329"/>
            </a:xfrm>
            <a:prstGeom prst="rect">
              <a:avLst/>
            </a:prstGeom>
            <a:grpFill/>
          </p:spPr>
          <p:txBody>
            <a:bodyPr wrap="square" rtlCol="0">
              <a:spAutoFit/>
            </a:bodyPr>
            <a:lstStyle/>
            <a:p>
              <a:r>
                <a:rPr lang="en-US" b="1" dirty="0">
                  <a:solidFill>
                    <a:schemeClr val="bg1"/>
                  </a:solidFill>
                </a:rPr>
                <a:t>Even expand to</a:t>
              </a:r>
            </a:p>
            <a:p>
              <a:pPr marL="285750" indent="-285750">
                <a:buFont typeface="Arial" panose="020B0604020202020204" pitchFamily="34" charset="0"/>
                <a:buChar char="•"/>
              </a:pPr>
              <a:r>
                <a:rPr lang="en-US" dirty="0">
                  <a:solidFill>
                    <a:schemeClr val="bg1"/>
                  </a:solidFill>
                </a:rPr>
                <a:t>Attendance</a:t>
              </a:r>
            </a:p>
            <a:p>
              <a:pPr marL="285750" indent="-285750">
                <a:buFont typeface="Arial" panose="020B0604020202020204" pitchFamily="34" charset="0"/>
                <a:buChar char="•"/>
              </a:pPr>
              <a:r>
                <a:rPr lang="en-US" dirty="0">
                  <a:solidFill>
                    <a:schemeClr val="bg1"/>
                  </a:solidFill>
                </a:rPr>
                <a:t>Exact number of books distribution</a:t>
              </a:r>
            </a:p>
          </p:txBody>
        </p:sp>
      </p:grpSp>
      <p:grpSp>
        <p:nvGrpSpPr>
          <p:cNvPr id="17" name="Group 16">
            <a:extLst>
              <a:ext uri="{FF2B5EF4-FFF2-40B4-BE49-F238E27FC236}">
                <a16:creationId xmlns:a16="http://schemas.microsoft.com/office/drawing/2014/main" id="{91B991C5-7860-4259-9B2B-EB7A1D2D7375}"/>
              </a:ext>
            </a:extLst>
          </p:cNvPr>
          <p:cNvGrpSpPr/>
          <p:nvPr/>
        </p:nvGrpSpPr>
        <p:grpSpPr>
          <a:xfrm>
            <a:off x="6553200" y="4255865"/>
            <a:ext cx="2514600" cy="1637907"/>
            <a:chOff x="8557142" y="3831585"/>
            <a:chExt cx="3634858" cy="1637907"/>
          </a:xfrm>
          <a:solidFill>
            <a:srgbClr val="7030A0"/>
          </a:solidFill>
        </p:grpSpPr>
        <p:sp>
          <p:nvSpPr>
            <p:cNvPr id="18" name="Rectangle 17">
              <a:extLst>
                <a:ext uri="{FF2B5EF4-FFF2-40B4-BE49-F238E27FC236}">
                  <a16:creationId xmlns:a16="http://schemas.microsoft.com/office/drawing/2014/main" id="{E104A687-A152-4FFA-A74E-FD1ED19C87F1}"/>
                </a:ext>
              </a:extLst>
            </p:cNvPr>
            <p:cNvSpPr/>
            <p:nvPr/>
          </p:nvSpPr>
          <p:spPr>
            <a:xfrm>
              <a:off x="8557142" y="3841058"/>
              <a:ext cx="3487675" cy="16284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lumMod val="40000"/>
                    <a:lumOff val="60000"/>
                  </a:schemeClr>
                </a:solidFill>
              </a:endParaRPr>
            </a:p>
          </p:txBody>
        </p:sp>
        <p:sp>
          <p:nvSpPr>
            <p:cNvPr id="19" name="TextBox 18">
              <a:extLst>
                <a:ext uri="{FF2B5EF4-FFF2-40B4-BE49-F238E27FC236}">
                  <a16:creationId xmlns:a16="http://schemas.microsoft.com/office/drawing/2014/main" id="{04AD3BD1-A060-430B-9FDD-1A4D97FA23F9}"/>
                </a:ext>
              </a:extLst>
            </p:cNvPr>
            <p:cNvSpPr txBox="1"/>
            <p:nvPr/>
          </p:nvSpPr>
          <p:spPr>
            <a:xfrm>
              <a:off x="8557143" y="3831585"/>
              <a:ext cx="3634857" cy="1477328"/>
            </a:xfrm>
            <a:prstGeom prst="rect">
              <a:avLst/>
            </a:prstGeom>
            <a:grpFill/>
          </p:spPr>
          <p:txBody>
            <a:bodyPr wrap="square" rtlCol="0">
              <a:spAutoFit/>
            </a:bodyPr>
            <a:lstStyle/>
            <a:p>
              <a:r>
                <a:rPr lang="en-US" b="1" dirty="0">
                  <a:solidFill>
                    <a:schemeClr val="bg1"/>
                  </a:solidFill>
                </a:rPr>
                <a:t>Expand statistics to</a:t>
              </a:r>
            </a:p>
            <a:p>
              <a:pPr marL="285750" indent="-285750">
                <a:buFont typeface="Arial" panose="020B0604020202020204" pitchFamily="34" charset="0"/>
                <a:buChar char="•"/>
              </a:pPr>
              <a:r>
                <a:rPr lang="en-US" dirty="0">
                  <a:solidFill>
                    <a:schemeClr val="bg1"/>
                  </a:solidFill>
                </a:rPr>
                <a:t>Nutrition facts vs education quality</a:t>
              </a:r>
            </a:p>
            <a:p>
              <a:pPr marL="285750" indent="-285750">
                <a:buFont typeface="Arial" panose="020B0604020202020204" pitchFamily="34" charset="0"/>
                <a:buChar char="•"/>
              </a:pPr>
              <a:r>
                <a:rPr lang="en-US" dirty="0">
                  <a:solidFill>
                    <a:schemeClr val="bg1"/>
                  </a:solidFill>
                </a:rPr>
                <a:t>Poverty vs education etc.</a:t>
              </a:r>
            </a:p>
          </p:txBody>
        </p:sp>
      </p:grpSp>
    </p:spTree>
    <p:extLst>
      <p:ext uri="{BB962C8B-B14F-4D97-AF65-F5344CB8AC3E}">
        <p14:creationId xmlns:p14="http://schemas.microsoft.com/office/powerpoint/2010/main" val="8250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FDC4-1E84-4492-B372-5EDCCB5639B6}"/>
              </a:ext>
            </a:extLst>
          </p:cNvPr>
          <p:cNvSpPr>
            <a:spLocks noGrp="1"/>
          </p:cNvSpPr>
          <p:nvPr>
            <p:ph type="title"/>
          </p:nvPr>
        </p:nvSpPr>
        <p:spPr/>
        <p:txBody>
          <a:bodyPr/>
          <a:lstStyle/>
          <a:p>
            <a:r>
              <a:rPr lang="en-US" sz="3600" dirty="0"/>
              <a:t>Thinking SDG and CRVS Together</a:t>
            </a:r>
          </a:p>
        </p:txBody>
      </p:sp>
      <p:sp>
        <p:nvSpPr>
          <p:cNvPr id="3" name="Content Placeholder 2">
            <a:extLst>
              <a:ext uri="{FF2B5EF4-FFF2-40B4-BE49-F238E27FC236}">
                <a16:creationId xmlns:a16="http://schemas.microsoft.com/office/drawing/2014/main" id="{781D24C5-9EBC-4492-8BF2-E132BE7DC166}"/>
              </a:ext>
            </a:extLst>
          </p:cNvPr>
          <p:cNvSpPr>
            <a:spLocks noGrp="1"/>
          </p:cNvSpPr>
          <p:nvPr>
            <p:ph idx="1"/>
          </p:nvPr>
        </p:nvSpPr>
        <p:spPr/>
        <p:txBody>
          <a:bodyPr/>
          <a:lstStyle/>
          <a:p>
            <a:r>
              <a:rPr lang="en-US" sz="3600" dirty="0"/>
              <a:t>Why should CRVS care?</a:t>
            </a:r>
          </a:p>
          <a:p>
            <a:pPr lvl="1"/>
            <a:r>
              <a:rPr lang="en-US" sz="3200" dirty="0"/>
              <a:t>Because SDG will make CRVS more meaningful and give it more ‘teeth’</a:t>
            </a:r>
          </a:p>
          <a:p>
            <a:pPr lvl="1"/>
            <a:endParaRPr lang="en-US" sz="3200" dirty="0"/>
          </a:p>
          <a:p>
            <a:r>
              <a:rPr lang="en-US" sz="3600" dirty="0"/>
              <a:t>Why should SDG care?</a:t>
            </a:r>
          </a:p>
          <a:p>
            <a:pPr lvl="1"/>
            <a:r>
              <a:rPr lang="en-US" sz="3200" dirty="0"/>
              <a:t>Because without CRVS, SDG cannot be achieved</a:t>
            </a:r>
          </a:p>
        </p:txBody>
      </p:sp>
    </p:spTree>
    <p:extLst>
      <p:ext uri="{BB962C8B-B14F-4D97-AF65-F5344CB8AC3E}">
        <p14:creationId xmlns:p14="http://schemas.microsoft.com/office/powerpoint/2010/main" val="216984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B9DB-16C7-4135-B8B5-1F4E8628EF98}"/>
              </a:ext>
            </a:extLst>
          </p:cNvPr>
          <p:cNvSpPr>
            <a:spLocks noGrp="1"/>
          </p:cNvSpPr>
          <p:nvPr>
            <p:ph type="title"/>
          </p:nvPr>
        </p:nvSpPr>
        <p:spPr/>
        <p:txBody>
          <a:bodyPr/>
          <a:lstStyle/>
          <a:p>
            <a:r>
              <a:rPr lang="en-US" dirty="0"/>
              <a:t>Citizen’s Lifecycle with Govt.</a:t>
            </a:r>
          </a:p>
        </p:txBody>
      </p:sp>
      <p:sp>
        <p:nvSpPr>
          <p:cNvPr id="5" name="Rounded Rectangle 58">
            <a:extLst>
              <a:ext uri="{FF2B5EF4-FFF2-40B4-BE49-F238E27FC236}">
                <a16:creationId xmlns:a16="http://schemas.microsoft.com/office/drawing/2014/main" id="{0CF33F26-DF70-4DE1-B0F8-B7BEA51446DB}"/>
              </a:ext>
            </a:extLst>
          </p:cNvPr>
          <p:cNvSpPr/>
          <p:nvPr/>
        </p:nvSpPr>
        <p:spPr>
          <a:xfrm>
            <a:off x="7804508" y="2304914"/>
            <a:ext cx="822962" cy="83304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sp>
        <p:nvSpPr>
          <p:cNvPr id="6" name="Right Arrow 59">
            <a:extLst>
              <a:ext uri="{FF2B5EF4-FFF2-40B4-BE49-F238E27FC236}">
                <a16:creationId xmlns:a16="http://schemas.microsoft.com/office/drawing/2014/main" id="{10A0B8C8-5438-4444-9380-33B600ED7A25}"/>
              </a:ext>
            </a:extLst>
          </p:cNvPr>
          <p:cNvSpPr/>
          <p:nvPr/>
        </p:nvSpPr>
        <p:spPr>
          <a:xfrm>
            <a:off x="1012611" y="4772091"/>
            <a:ext cx="7463310" cy="55228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latin typeface="Arial MT Black" panose="00000102000000010000" pitchFamily="2" charset="0"/>
              </a:rPr>
              <a:t>SOCIAL SAEFTY NET SERVICES</a:t>
            </a:r>
          </a:p>
        </p:txBody>
      </p:sp>
      <p:grpSp>
        <p:nvGrpSpPr>
          <p:cNvPr id="7" name="Group 6">
            <a:extLst>
              <a:ext uri="{FF2B5EF4-FFF2-40B4-BE49-F238E27FC236}">
                <a16:creationId xmlns:a16="http://schemas.microsoft.com/office/drawing/2014/main" id="{BC0D1ED1-34E1-47B5-9AB3-0206B93C4F2C}"/>
              </a:ext>
            </a:extLst>
          </p:cNvPr>
          <p:cNvGrpSpPr/>
          <p:nvPr/>
        </p:nvGrpSpPr>
        <p:grpSpPr>
          <a:xfrm>
            <a:off x="1012612" y="2312063"/>
            <a:ext cx="917951" cy="1647525"/>
            <a:chOff x="2126499" y="2669223"/>
            <a:chExt cx="1223934" cy="2196700"/>
          </a:xfrm>
        </p:grpSpPr>
        <p:sp>
          <p:nvSpPr>
            <p:cNvPr id="8" name="Rounded Rectangle 61">
              <a:extLst>
                <a:ext uri="{FF2B5EF4-FFF2-40B4-BE49-F238E27FC236}">
                  <a16:creationId xmlns:a16="http://schemas.microsoft.com/office/drawing/2014/main" id="{C130B97A-06A0-4470-862E-C474E740A6EF}"/>
                </a:ext>
              </a:extLst>
            </p:cNvPr>
            <p:cNvSpPr/>
            <p:nvPr/>
          </p:nvSpPr>
          <p:spPr>
            <a:xfrm>
              <a:off x="2189825" y="2669223"/>
              <a:ext cx="1097282" cy="1110721"/>
            </a:xfrm>
            <a:prstGeom prst="roundRect">
              <a:avLst/>
            </a:prstGeom>
            <a:solidFill>
              <a:schemeClr val="accent1">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sp>
          <p:nvSpPr>
            <p:cNvPr id="9" name="TextBox 8">
              <a:extLst>
                <a:ext uri="{FF2B5EF4-FFF2-40B4-BE49-F238E27FC236}">
                  <a16:creationId xmlns:a16="http://schemas.microsoft.com/office/drawing/2014/main" id="{ED2807DB-AE4D-4DC1-A887-F0CDB294A657}"/>
                </a:ext>
              </a:extLst>
            </p:cNvPr>
            <p:cNvSpPr txBox="1"/>
            <p:nvPr/>
          </p:nvSpPr>
          <p:spPr>
            <a:xfrm>
              <a:off x="2126499" y="3881038"/>
              <a:ext cx="1223934" cy="984885"/>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The citizen is born</a:t>
              </a:r>
            </a:p>
          </p:txBody>
        </p:sp>
        <p:pic>
          <p:nvPicPr>
            <p:cNvPr id="10" name="Picture 18">
              <a:extLst>
                <a:ext uri="{FF2B5EF4-FFF2-40B4-BE49-F238E27FC236}">
                  <a16:creationId xmlns:a16="http://schemas.microsoft.com/office/drawing/2014/main" id="{DCD0EA6D-9527-46EF-B335-9663D5503A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6163" y="2867112"/>
              <a:ext cx="611982" cy="81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a:extLst>
              <a:ext uri="{FF2B5EF4-FFF2-40B4-BE49-F238E27FC236}">
                <a16:creationId xmlns:a16="http://schemas.microsoft.com/office/drawing/2014/main" id="{43D74CE9-24BC-4DE4-84BD-11B8A7754615}"/>
              </a:ext>
            </a:extLst>
          </p:cNvPr>
          <p:cNvGrpSpPr/>
          <p:nvPr/>
        </p:nvGrpSpPr>
        <p:grpSpPr>
          <a:xfrm>
            <a:off x="102628" y="2312064"/>
            <a:ext cx="822962" cy="1658143"/>
            <a:chOff x="808920" y="2677183"/>
            <a:chExt cx="1097282" cy="2210857"/>
          </a:xfrm>
        </p:grpSpPr>
        <p:sp>
          <p:nvSpPr>
            <p:cNvPr id="12" name="Rounded Rectangle 65">
              <a:extLst>
                <a:ext uri="{FF2B5EF4-FFF2-40B4-BE49-F238E27FC236}">
                  <a16:creationId xmlns:a16="http://schemas.microsoft.com/office/drawing/2014/main" id="{D58BE183-F42D-4324-9C27-CD584236008A}"/>
                </a:ext>
              </a:extLst>
            </p:cNvPr>
            <p:cNvSpPr/>
            <p:nvPr/>
          </p:nvSpPr>
          <p:spPr>
            <a:xfrm>
              <a:off x="808920" y="2677183"/>
              <a:ext cx="1097282" cy="11107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sp>
          <p:nvSpPr>
            <p:cNvPr id="13" name="TextBox 12">
              <a:extLst>
                <a:ext uri="{FF2B5EF4-FFF2-40B4-BE49-F238E27FC236}">
                  <a16:creationId xmlns:a16="http://schemas.microsoft.com/office/drawing/2014/main" id="{17BD8CC2-7738-40DF-A46A-4908F4E04D29}"/>
                </a:ext>
              </a:extLst>
            </p:cNvPr>
            <p:cNvSpPr txBox="1"/>
            <p:nvPr/>
          </p:nvSpPr>
          <p:spPr>
            <a:xfrm>
              <a:off x="828395" y="3903155"/>
              <a:ext cx="1058333" cy="984885"/>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A citizen is coming</a:t>
              </a:r>
            </a:p>
          </p:txBody>
        </p:sp>
        <p:pic>
          <p:nvPicPr>
            <p:cNvPr id="14" name="Picture 20">
              <a:extLst>
                <a:ext uri="{FF2B5EF4-FFF2-40B4-BE49-F238E27FC236}">
                  <a16:creationId xmlns:a16="http://schemas.microsoft.com/office/drawing/2014/main" id="{C45259C8-CF68-4B36-8546-B3F1774C9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56" y="2832392"/>
              <a:ext cx="615949" cy="8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a:extLst>
              <a:ext uri="{FF2B5EF4-FFF2-40B4-BE49-F238E27FC236}">
                <a16:creationId xmlns:a16="http://schemas.microsoft.com/office/drawing/2014/main" id="{70D2FBF9-FB49-4E34-99E0-BFA4FD65A584}"/>
              </a:ext>
            </a:extLst>
          </p:cNvPr>
          <p:cNvGrpSpPr/>
          <p:nvPr/>
        </p:nvGrpSpPr>
        <p:grpSpPr>
          <a:xfrm>
            <a:off x="1940152" y="2312060"/>
            <a:ext cx="1047750" cy="1647526"/>
            <a:chOff x="3439597" y="2669222"/>
            <a:chExt cx="1397000" cy="2196701"/>
          </a:xfrm>
        </p:grpSpPr>
        <p:sp>
          <p:nvSpPr>
            <p:cNvPr id="16" name="Rounded Rectangle 69">
              <a:extLst>
                <a:ext uri="{FF2B5EF4-FFF2-40B4-BE49-F238E27FC236}">
                  <a16:creationId xmlns:a16="http://schemas.microsoft.com/office/drawing/2014/main" id="{4E480C08-7FA5-4E62-A590-A054062D9CA2}"/>
                </a:ext>
              </a:extLst>
            </p:cNvPr>
            <p:cNvSpPr/>
            <p:nvPr/>
          </p:nvSpPr>
          <p:spPr>
            <a:xfrm>
              <a:off x="3586135" y="2669222"/>
              <a:ext cx="1097282" cy="11107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pic>
          <p:nvPicPr>
            <p:cNvPr id="17" name="Picture 8">
              <a:extLst>
                <a:ext uri="{FF2B5EF4-FFF2-40B4-BE49-F238E27FC236}">
                  <a16:creationId xmlns:a16="http://schemas.microsoft.com/office/drawing/2014/main" id="{28E1B83A-81A1-4D37-A4C2-0331B6CA3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888" y="2876920"/>
              <a:ext cx="4857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A6B3E20A-6B0D-459C-BB1E-D9F44F75D140}"/>
                </a:ext>
              </a:extLst>
            </p:cNvPr>
            <p:cNvSpPr txBox="1"/>
            <p:nvPr/>
          </p:nvSpPr>
          <p:spPr>
            <a:xfrm>
              <a:off x="3439597" y="3881038"/>
              <a:ext cx="1397000" cy="984885"/>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The citizen is immunized</a:t>
              </a:r>
            </a:p>
          </p:txBody>
        </p:sp>
      </p:grpSp>
      <p:grpSp>
        <p:nvGrpSpPr>
          <p:cNvPr id="19" name="Group 18">
            <a:extLst>
              <a:ext uri="{FF2B5EF4-FFF2-40B4-BE49-F238E27FC236}">
                <a16:creationId xmlns:a16="http://schemas.microsoft.com/office/drawing/2014/main" id="{0A2EFA6F-79ED-4D98-82DC-AA9792FC87B8}"/>
              </a:ext>
            </a:extLst>
          </p:cNvPr>
          <p:cNvGrpSpPr/>
          <p:nvPr/>
        </p:nvGrpSpPr>
        <p:grpSpPr>
          <a:xfrm>
            <a:off x="2895185" y="2308608"/>
            <a:ext cx="1047750" cy="1442700"/>
            <a:chOff x="4790943" y="2677183"/>
            <a:chExt cx="1397000" cy="1923600"/>
          </a:xfrm>
        </p:grpSpPr>
        <p:sp>
          <p:nvSpPr>
            <p:cNvPr id="20" name="Rounded Rectangle 73">
              <a:extLst>
                <a:ext uri="{FF2B5EF4-FFF2-40B4-BE49-F238E27FC236}">
                  <a16:creationId xmlns:a16="http://schemas.microsoft.com/office/drawing/2014/main" id="{C64BCCE3-9CBF-4183-B246-6B9A76681A10}"/>
                </a:ext>
              </a:extLst>
            </p:cNvPr>
            <p:cNvSpPr/>
            <p:nvPr/>
          </p:nvSpPr>
          <p:spPr>
            <a:xfrm>
              <a:off x="4940802" y="2677183"/>
              <a:ext cx="1097282" cy="11107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pic>
          <p:nvPicPr>
            <p:cNvPr id="21" name="Picture 22">
              <a:extLst>
                <a:ext uri="{FF2B5EF4-FFF2-40B4-BE49-F238E27FC236}">
                  <a16:creationId xmlns:a16="http://schemas.microsoft.com/office/drawing/2014/main" id="{F53F5BDA-5A0A-4371-B1F7-A98C6DDD96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161" y="2849016"/>
              <a:ext cx="839076" cy="84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FD013908-45B6-4156-BB0D-DC177370FE5F}"/>
                </a:ext>
              </a:extLst>
            </p:cNvPr>
            <p:cNvSpPr txBox="1"/>
            <p:nvPr/>
          </p:nvSpPr>
          <p:spPr>
            <a:xfrm>
              <a:off x="4790943" y="3903156"/>
              <a:ext cx="1397000" cy="697627"/>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Enrolled in</a:t>
              </a:r>
            </a:p>
            <a:p>
              <a:pPr algn="ctr"/>
              <a:r>
                <a:rPr lang="en-US" sz="1400" dirty="0">
                  <a:solidFill>
                    <a:srgbClr val="4472C4">
                      <a:lumMod val="75000"/>
                    </a:srgbClr>
                  </a:solidFill>
                  <a:latin typeface="Calibri" panose="020F0502020204030204"/>
                </a:rPr>
                <a:t>school</a:t>
              </a:r>
            </a:p>
          </p:txBody>
        </p:sp>
      </p:grpSp>
      <p:grpSp>
        <p:nvGrpSpPr>
          <p:cNvPr id="23" name="Group 22">
            <a:extLst>
              <a:ext uri="{FF2B5EF4-FFF2-40B4-BE49-F238E27FC236}">
                <a16:creationId xmlns:a16="http://schemas.microsoft.com/office/drawing/2014/main" id="{1CEC4B5C-EF6A-4849-9633-9786818E1D54}"/>
              </a:ext>
            </a:extLst>
          </p:cNvPr>
          <p:cNvGrpSpPr/>
          <p:nvPr/>
        </p:nvGrpSpPr>
        <p:grpSpPr>
          <a:xfrm>
            <a:off x="4777321" y="2317095"/>
            <a:ext cx="1047750" cy="1466405"/>
            <a:chOff x="7444726" y="2677183"/>
            <a:chExt cx="1397000" cy="1955207"/>
          </a:xfrm>
        </p:grpSpPr>
        <p:sp>
          <p:nvSpPr>
            <p:cNvPr id="24" name="Rounded Rectangle 77">
              <a:extLst>
                <a:ext uri="{FF2B5EF4-FFF2-40B4-BE49-F238E27FC236}">
                  <a16:creationId xmlns:a16="http://schemas.microsoft.com/office/drawing/2014/main" id="{FA611556-56D4-48AA-A80E-37CE2F783368}"/>
                </a:ext>
              </a:extLst>
            </p:cNvPr>
            <p:cNvSpPr/>
            <p:nvPr/>
          </p:nvSpPr>
          <p:spPr>
            <a:xfrm>
              <a:off x="7629037" y="2677183"/>
              <a:ext cx="1097282" cy="1110721"/>
            </a:xfrm>
            <a:prstGeom prst="roundRect">
              <a:avLst/>
            </a:prstGeom>
            <a:solidFill>
              <a:schemeClr val="accent1">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pic>
          <p:nvPicPr>
            <p:cNvPr id="25" name="Picture 14">
              <a:extLst>
                <a:ext uri="{FF2B5EF4-FFF2-40B4-BE49-F238E27FC236}">
                  <a16:creationId xmlns:a16="http://schemas.microsoft.com/office/drawing/2014/main" id="{15B56F04-9C90-462C-BBB9-44CD9A35E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639" y="2756822"/>
              <a:ext cx="416077" cy="95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a16="http://schemas.microsoft.com/office/drawing/2014/main" id="{DFEE99ED-B929-4BCA-BC24-30A32519DA27}"/>
                </a:ext>
              </a:extLst>
            </p:cNvPr>
            <p:cNvSpPr txBox="1"/>
            <p:nvPr/>
          </p:nvSpPr>
          <p:spPr>
            <a:xfrm>
              <a:off x="7444726" y="3934763"/>
              <a:ext cx="1397000" cy="697627"/>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Becoming a voter</a:t>
              </a:r>
            </a:p>
          </p:txBody>
        </p:sp>
      </p:grpSp>
      <p:grpSp>
        <p:nvGrpSpPr>
          <p:cNvPr id="27" name="Group 26">
            <a:extLst>
              <a:ext uri="{FF2B5EF4-FFF2-40B4-BE49-F238E27FC236}">
                <a16:creationId xmlns:a16="http://schemas.microsoft.com/office/drawing/2014/main" id="{F8CEE8B7-108E-49D5-8445-0B3169ECBFDE}"/>
              </a:ext>
            </a:extLst>
          </p:cNvPr>
          <p:cNvGrpSpPr/>
          <p:nvPr/>
        </p:nvGrpSpPr>
        <p:grpSpPr>
          <a:xfrm>
            <a:off x="3840698" y="2315797"/>
            <a:ext cx="1047750" cy="1434200"/>
            <a:chOff x="6179475" y="2713711"/>
            <a:chExt cx="1397000" cy="1912267"/>
          </a:xfrm>
        </p:grpSpPr>
        <p:sp>
          <p:nvSpPr>
            <p:cNvPr id="28" name="Rounded Rectangle 81">
              <a:extLst>
                <a:ext uri="{FF2B5EF4-FFF2-40B4-BE49-F238E27FC236}">
                  <a16:creationId xmlns:a16="http://schemas.microsoft.com/office/drawing/2014/main" id="{7FE376F6-8750-4F47-8E4D-5617C86E10DA}"/>
                </a:ext>
              </a:extLst>
            </p:cNvPr>
            <p:cNvSpPr/>
            <p:nvPr/>
          </p:nvSpPr>
          <p:spPr>
            <a:xfrm>
              <a:off x="6329335" y="2713711"/>
              <a:ext cx="1097282" cy="11107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pic>
          <p:nvPicPr>
            <p:cNvPr id="29" name="Picture 13">
              <a:extLst>
                <a:ext uri="{FF2B5EF4-FFF2-40B4-BE49-F238E27FC236}">
                  <a16:creationId xmlns:a16="http://schemas.microsoft.com/office/drawing/2014/main" id="{51F71267-B88D-4DBD-A6AF-206EF1DF88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0122" y="2833654"/>
              <a:ext cx="375707" cy="91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66E45320-B4F6-4C15-9F1F-DE6CD7B15381}"/>
                </a:ext>
              </a:extLst>
            </p:cNvPr>
            <p:cNvSpPr txBox="1"/>
            <p:nvPr/>
          </p:nvSpPr>
          <p:spPr>
            <a:xfrm>
              <a:off x="6179475" y="3928351"/>
              <a:ext cx="1397000" cy="697627"/>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Completes</a:t>
              </a:r>
            </a:p>
            <a:p>
              <a:pPr algn="ctr"/>
              <a:r>
                <a:rPr lang="en-US" sz="1400" dirty="0">
                  <a:solidFill>
                    <a:srgbClr val="4472C4">
                      <a:lumMod val="75000"/>
                    </a:srgbClr>
                  </a:solidFill>
                  <a:latin typeface="Calibri" panose="020F0502020204030204"/>
                </a:rPr>
                <a:t>exams</a:t>
              </a:r>
            </a:p>
          </p:txBody>
        </p:sp>
      </p:grpSp>
      <p:grpSp>
        <p:nvGrpSpPr>
          <p:cNvPr id="31" name="Group 30">
            <a:extLst>
              <a:ext uri="{FF2B5EF4-FFF2-40B4-BE49-F238E27FC236}">
                <a16:creationId xmlns:a16="http://schemas.microsoft.com/office/drawing/2014/main" id="{450ABE21-9C98-4856-BC73-9EE072A3A2DE}"/>
              </a:ext>
            </a:extLst>
          </p:cNvPr>
          <p:cNvGrpSpPr/>
          <p:nvPr/>
        </p:nvGrpSpPr>
        <p:grpSpPr>
          <a:xfrm>
            <a:off x="5748924" y="2307894"/>
            <a:ext cx="1047750" cy="1694922"/>
            <a:chOff x="8867711" y="2663907"/>
            <a:chExt cx="1397000" cy="2259896"/>
          </a:xfrm>
        </p:grpSpPr>
        <p:sp>
          <p:nvSpPr>
            <p:cNvPr id="32" name="Rounded Rectangle 85">
              <a:extLst>
                <a:ext uri="{FF2B5EF4-FFF2-40B4-BE49-F238E27FC236}">
                  <a16:creationId xmlns:a16="http://schemas.microsoft.com/office/drawing/2014/main" id="{5371AE82-A9DF-41FB-B180-8541147C10A3}"/>
                </a:ext>
              </a:extLst>
            </p:cNvPr>
            <p:cNvSpPr/>
            <p:nvPr/>
          </p:nvSpPr>
          <p:spPr>
            <a:xfrm>
              <a:off x="9017570" y="2663907"/>
              <a:ext cx="1097282" cy="1110721"/>
            </a:xfrm>
            <a:prstGeom prst="roundRect">
              <a:avLst/>
            </a:prstGeom>
            <a:solidFill>
              <a:schemeClr val="accent1">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pic>
          <p:nvPicPr>
            <p:cNvPr id="33" name="Picture 16">
              <a:extLst>
                <a:ext uri="{FF2B5EF4-FFF2-40B4-BE49-F238E27FC236}">
                  <a16:creationId xmlns:a16="http://schemas.microsoft.com/office/drawing/2014/main" id="{23FB04E9-8BEF-455E-9501-D4446B88B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5547" y="2737354"/>
              <a:ext cx="661328" cy="9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a:extLst>
                <a:ext uri="{FF2B5EF4-FFF2-40B4-BE49-F238E27FC236}">
                  <a16:creationId xmlns:a16="http://schemas.microsoft.com/office/drawing/2014/main" id="{B1294CE2-28DC-4D43-999F-6AB3AA87C552}"/>
                </a:ext>
              </a:extLst>
            </p:cNvPr>
            <p:cNvSpPr txBox="1"/>
            <p:nvPr/>
          </p:nvSpPr>
          <p:spPr>
            <a:xfrm>
              <a:off x="8867711" y="3938917"/>
              <a:ext cx="1397000" cy="984886"/>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Marrying another citizen</a:t>
              </a:r>
            </a:p>
          </p:txBody>
        </p:sp>
      </p:grpSp>
      <p:grpSp>
        <p:nvGrpSpPr>
          <p:cNvPr id="35" name="Group 34">
            <a:extLst>
              <a:ext uri="{FF2B5EF4-FFF2-40B4-BE49-F238E27FC236}">
                <a16:creationId xmlns:a16="http://schemas.microsoft.com/office/drawing/2014/main" id="{BD784E59-4446-4703-837D-7207A545DAEF}"/>
              </a:ext>
            </a:extLst>
          </p:cNvPr>
          <p:cNvGrpSpPr/>
          <p:nvPr/>
        </p:nvGrpSpPr>
        <p:grpSpPr>
          <a:xfrm>
            <a:off x="6710119" y="2295038"/>
            <a:ext cx="1047750" cy="1273717"/>
            <a:chOff x="10273178" y="2660792"/>
            <a:chExt cx="1397000" cy="1698289"/>
          </a:xfrm>
        </p:grpSpPr>
        <p:sp>
          <p:nvSpPr>
            <p:cNvPr id="36" name="Rounded Rectangle 89">
              <a:extLst>
                <a:ext uri="{FF2B5EF4-FFF2-40B4-BE49-F238E27FC236}">
                  <a16:creationId xmlns:a16="http://schemas.microsoft.com/office/drawing/2014/main" id="{C88D6008-B741-4481-AEC1-EE965798AF2C}"/>
                </a:ext>
              </a:extLst>
            </p:cNvPr>
            <p:cNvSpPr/>
            <p:nvPr/>
          </p:nvSpPr>
          <p:spPr>
            <a:xfrm>
              <a:off x="10423037" y="2660792"/>
              <a:ext cx="1097282" cy="111072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prstClr val="black"/>
                </a:solidFill>
              </a:endParaRPr>
            </a:p>
          </p:txBody>
        </p:sp>
        <p:sp>
          <p:nvSpPr>
            <p:cNvPr id="37" name="TextBox 36">
              <a:extLst>
                <a:ext uri="{FF2B5EF4-FFF2-40B4-BE49-F238E27FC236}">
                  <a16:creationId xmlns:a16="http://schemas.microsoft.com/office/drawing/2014/main" id="{A3C567C4-E649-48A4-B0C9-1F18B756DBAC}"/>
                </a:ext>
              </a:extLst>
            </p:cNvPr>
            <p:cNvSpPr txBox="1"/>
            <p:nvPr/>
          </p:nvSpPr>
          <p:spPr>
            <a:xfrm>
              <a:off x="10273178" y="3948712"/>
              <a:ext cx="1397000" cy="410369"/>
            </a:xfrm>
            <a:prstGeom prst="rect">
              <a:avLst/>
            </a:prstGeom>
            <a:noFill/>
          </p:spPr>
          <p:txBody>
            <a:bodyPr wrap="square" rtlCol="0">
              <a:spAutoFit/>
            </a:bodyPr>
            <a:lstStyle/>
            <a:p>
              <a:pPr algn="ctr"/>
              <a:r>
                <a:rPr lang="en-US" sz="1400" dirty="0">
                  <a:solidFill>
                    <a:srgbClr val="4472C4">
                      <a:lumMod val="75000"/>
                    </a:srgbClr>
                  </a:solidFill>
                  <a:latin typeface="Calibri" panose="020F0502020204030204"/>
                </a:rPr>
                <a:t>Migration</a:t>
              </a:r>
            </a:p>
          </p:txBody>
        </p:sp>
      </p:grpSp>
      <p:pic>
        <p:nvPicPr>
          <p:cNvPr id="38" name="Picture 24">
            <a:extLst>
              <a:ext uri="{FF2B5EF4-FFF2-40B4-BE49-F238E27FC236}">
                <a16:creationId xmlns:a16="http://schemas.microsoft.com/office/drawing/2014/main" id="{885F2EBE-784E-4D52-AB61-2B190ADC78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1029" y="2742936"/>
            <a:ext cx="609923" cy="24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ight Arrow 92">
            <a:extLst>
              <a:ext uri="{FF2B5EF4-FFF2-40B4-BE49-F238E27FC236}">
                <a16:creationId xmlns:a16="http://schemas.microsoft.com/office/drawing/2014/main" id="{0628BEE3-DC54-41D7-BC53-262EFAF1001A}"/>
              </a:ext>
            </a:extLst>
          </p:cNvPr>
          <p:cNvSpPr/>
          <p:nvPr/>
        </p:nvSpPr>
        <p:spPr>
          <a:xfrm>
            <a:off x="102628" y="4100071"/>
            <a:ext cx="8246090" cy="518553"/>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white"/>
                </a:solidFill>
                <a:latin typeface="Arial MT Black" panose="00000102000000010000" pitchFamily="2" charset="0"/>
              </a:rPr>
              <a:t>HEALTH SYSTEM</a:t>
            </a:r>
          </a:p>
        </p:txBody>
      </p:sp>
      <p:sp>
        <p:nvSpPr>
          <p:cNvPr id="40" name="Right Arrow 93">
            <a:extLst>
              <a:ext uri="{FF2B5EF4-FFF2-40B4-BE49-F238E27FC236}">
                <a16:creationId xmlns:a16="http://schemas.microsoft.com/office/drawing/2014/main" id="{BF8C83C3-E727-46DA-A10B-C121F0836767}"/>
              </a:ext>
            </a:extLst>
          </p:cNvPr>
          <p:cNvSpPr/>
          <p:nvPr/>
        </p:nvSpPr>
        <p:spPr>
          <a:xfrm>
            <a:off x="2987901" y="4416493"/>
            <a:ext cx="2750614" cy="5581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latin typeface="Arial MT Black" panose="00000102000000010000" pitchFamily="2" charset="0"/>
              </a:rPr>
              <a:t>EDUCATION SYSTEM</a:t>
            </a:r>
          </a:p>
        </p:txBody>
      </p:sp>
      <p:sp>
        <p:nvSpPr>
          <p:cNvPr id="41" name="Right Arrow 94">
            <a:extLst>
              <a:ext uri="{FF2B5EF4-FFF2-40B4-BE49-F238E27FC236}">
                <a16:creationId xmlns:a16="http://schemas.microsoft.com/office/drawing/2014/main" id="{18B48080-C634-40BD-A414-05F30561D506}"/>
              </a:ext>
            </a:extLst>
          </p:cNvPr>
          <p:cNvSpPr/>
          <p:nvPr/>
        </p:nvSpPr>
        <p:spPr>
          <a:xfrm>
            <a:off x="4915554" y="5164204"/>
            <a:ext cx="3433164" cy="4091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latin typeface="Arial MT Black" panose="00000102000000010000" pitchFamily="2" charset="0"/>
              </a:rPr>
              <a:t>VOTER ID SYSTEM</a:t>
            </a:r>
          </a:p>
        </p:txBody>
      </p:sp>
      <p:sp>
        <p:nvSpPr>
          <p:cNvPr id="42" name="Rectangle 41">
            <a:extLst>
              <a:ext uri="{FF2B5EF4-FFF2-40B4-BE49-F238E27FC236}">
                <a16:creationId xmlns:a16="http://schemas.microsoft.com/office/drawing/2014/main" id="{E9016DA8-9E97-4D87-9EAD-B212F8C133C9}"/>
              </a:ext>
            </a:extLst>
          </p:cNvPr>
          <p:cNvSpPr/>
          <p:nvPr/>
        </p:nvSpPr>
        <p:spPr>
          <a:xfrm>
            <a:off x="1012611" y="5524529"/>
            <a:ext cx="7614858" cy="1039418"/>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latin typeface="Arial MT Black" panose="00000102000000010000" pitchFamily="2" charset="0"/>
              </a:rPr>
              <a:t>CIVIL REGISTRATION: BIRTH, DEATH, </a:t>
            </a:r>
            <a:r>
              <a:rPr lang="en-US" dirty="0" err="1">
                <a:solidFill>
                  <a:prstClr val="white"/>
                </a:solidFill>
                <a:latin typeface="Arial MT Black" panose="00000102000000010000" pitchFamily="2" charset="0"/>
              </a:rPr>
              <a:t>CoD</a:t>
            </a:r>
            <a:r>
              <a:rPr lang="en-US" dirty="0">
                <a:solidFill>
                  <a:prstClr val="white"/>
                </a:solidFill>
                <a:latin typeface="Arial MT Black" panose="00000102000000010000" pitchFamily="2" charset="0"/>
              </a:rPr>
              <a:t>, </a:t>
            </a:r>
          </a:p>
          <a:p>
            <a:pPr algn="ctr"/>
            <a:r>
              <a:rPr lang="en-US" dirty="0">
                <a:solidFill>
                  <a:prstClr val="white"/>
                </a:solidFill>
                <a:latin typeface="Arial MT Black" panose="00000102000000010000" pitchFamily="2" charset="0"/>
              </a:rPr>
              <a:t>MARRIAGE, DIVORCE, ADOPTION, </a:t>
            </a:r>
          </a:p>
          <a:p>
            <a:pPr algn="ctr"/>
            <a:r>
              <a:rPr lang="en-US" dirty="0">
                <a:solidFill>
                  <a:prstClr val="white"/>
                </a:solidFill>
                <a:latin typeface="Arial MT Black" panose="00000102000000010000" pitchFamily="2" charset="0"/>
              </a:rPr>
              <a:t>MIGRATION IN/OUT, INTERNAL MOVEMENT</a:t>
            </a:r>
          </a:p>
        </p:txBody>
      </p:sp>
      <p:grpSp>
        <p:nvGrpSpPr>
          <p:cNvPr id="43" name="Group 42">
            <a:extLst>
              <a:ext uri="{FF2B5EF4-FFF2-40B4-BE49-F238E27FC236}">
                <a16:creationId xmlns:a16="http://schemas.microsoft.com/office/drawing/2014/main" id="{719EEE0C-C2C2-4507-84A7-A46C30B1EA19}"/>
              </a:ext>
            </a:extLst>
          </p:cNvPr>
          <p:cNvGrpSpPr/>
          <p:nvPr/>
        </p:nvGrpSpPr>
        <p:grpSpPr>
          <a:xfrm>
            <a:off x="947143" y="1382348"/>
            <a:ext cx="1910546" cy="1036635"/>
            <a:chOff x="1485034" y="1394465"/>
            <a:chExt cx="2547394" cy="979750"/>
          </a:xfrm>
        </p:grpSpPr>
        <p:sp>
          <p:nvSpPr>
            <p:cNvPr id="44" name="TextBox 43">
              <a:extLst>
                <a:ext uri="{FF2B5EF4-FFF2-40B4-BE49-F238E27FC236}">
                  <a16:creationId xmlns:a16="http://schemas.microsoft.com/office/drawing/2014/main" id="{02BCCBA8-4838-4B2B-92E8-4428173CDFA0}"/>
                </a:ext>
              </a:extLst>
            </p:cNvPr>
            <p:cNvSpPr txBox="1"/>
            <p:nvPr/>
          </p:nvSpPr>
          <p:spPr>
            <a:xfrm>
              <a:off x="1485034" y="1394465"/>
              <a:ext cx="2547394" cy="494508"/>
            </a:xfrm>
            <a:prstGeom prst="rect">
              <a:avLst/>
            </a:prstGeom>
            <a:noFill/>
          </p:spPr>
          <p:txBody>
            <a:bodyPr wrap="square" rtlCol="0">
              <a:spAutoFit/>
            </a:bodyPr>
            <a:lstStyle/>
            <a:p>
              <a:pPr algn="ctr"/>
              <a:r>
                <a:rPr lang="en-US" sz="1400" dirty="0">
                  <a:solidFill>
                    <a:prstClr val="black"/>
                  </a:solidFill>
                  <a:latin typeface="Arial MT Black" panose="00000102000000010000" pitchFamily="2" charset="0"/>
                </a:rPr>
                <a:t>BIRTH REGISTRATION</a:t>
              </a:r>
            </a:p>
          </p:txBody>
        </p:sp>
        <p:pic>
          <p:nvPicPr>
            <p:cNvPr id="45" name="Picture 5" descr="C:\Users\sabbir\Desktop\CRVS ICONS\cert.png">
              <a:extLst>
                <a:ext uri="{FF2B5EF4-FFF2-40B4-BE49-F238E27FC236}">
                  <a16:creationId xmlns:a16="http://schemas.microsoft.com/office/drawing/2014/main" id="{FAAF8B45-6F9A-4540-BDB2-605AD26064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4834" y="2011753"/>
              <a:ext cx="362462" cy="362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00B9BE2A-CA8A-4418-A9E7-B9D2E3EE6D67}"/>
              </a:ext>
            </a:extLst>
          </p:cNvPr>
          <p:cNvGrpSpPr/>
          <p:nvPr/>
        </p:nvGrpSpPr>
        <p:grpSpPr>
          <a:xfrm>
            <a:off x="5391152" y="1458548"/>
            <a:ext cx="1605016" cy="986333"/>
            <a:chOff x="7710608" y="1504819"/>
            <a:chExt cx="1544318" cy="1036509"/>
          </a:xfrm>
        </p:grpSpPr>
        <p:sp>
          <p:nvSpPr>
            <p:cNvPr id="47" name="TextBox 46">
              <a:extLst>
                <a:ext uri="{FF2B5EF4-FFF2-40B4-BE49-F238E27FC236}">
                  <a16:creationId xmlns:a16="http://schemas.microsoft.com/office/drawing/2014/main" id="{2173B96D-C130-4E19-AED7-184AC7336B44}"/>
                </a:ext>
              </a:extLst>
            </p:cNvPr>
            <p:cNvSpPr txBox="1"/>
            <p:nvPr/>
          </p:nvSpPr>
          <p:spPr>
            <a:xfrm>
              <a:off x="7710608" y="1504819"/>
              <a:ext cx="1544318" cy="549837"/>
            </a:xfrm>
            <a:prstGeom prst="rect">
              <a:avLst/>
            </a:prstGeom>
            <a:noFill/>
          </p:spPr>
          <p:txBody>
            <a:bodyPr wrap="square" rtlCol="0">
              <a:spAutoFit/>
            </a:bodyPr>
            <a:lstStyle/>
            <a:p>
              <a:pPr algn="ctr"/>
              <a:r>
                <a:rPr lang="en-US" sz="1400" dirty="0">
                  <a:solidFill>
                    <a:prstClr val="black"/>
                  </a:solidFill>
                  <a:latin typeface="Arial MT Black" panose="00000102000000010000" pitchFamily="2" charset="0"/>
                </a:rPr>
                <a:t>MARRIAGE</a:t>
              </a:r>
            </a:p>
            <a:p>
              <a:pPr algn="ctr"/>
              <a:r>
                <a:rPr lang="en-US" sz="1400" dirty="0">
                  <a:solidFill>
                    <a:prstClr val="black"/>
                  </a:solidFill>
                  <a:latin typeface="Arial MT Black" panose="00000102000000010000" pitchFamily="2" charset="0"/>
                </a:rPr>
                <a:t>REGISTRATION</a:t>
              </a:r>
            </a:p>
          </p:txBody>
        </p:sp>
        <p:pic>
          <p:nvPicPr>
            <p:cNvPr id="48" name="Picture 5" descr="C:\Users\sabbir\Desktop\CRVS ICONS\cert.png">
              <a:extLst>
                <a:ext uri="{FF2B5EF4-FFF2-40B4-BE49-F238E27FC236}">
                  <a16:creationId xmlns:a16="http://schemas.microsoft.com/office/drawing/2014/main" id="{964589EA-0A1A-435B-BDF6-86929F157F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54281" y="2142629"/>
              <a:ext cx="398699" cy="398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8F1F4E3D-0665-440F-847E-441C4AA2341F}"/>
              </a:ext>
            </a:extLst>
          </p:cNvPr>
          <p:cNvGrpSpPr/>
          <p:nvPr/>
        </p:nvGrpSpPr>
        <p:grpSpPr>
          <a:xfrm>
            <a:off x="7636869" y="1367742"/>
            <a:ext cx="1529233" cy="1054691"/>
            <a:chOff x="10404669" y="1617726"/>
            <a:chExt cx="1544318" cy="998327"/>
          </a:xfrm>
        </p:grpSpPr>
        <p:sp>
          <p:nvSpPr>
            <p:cNvPr id="50" name="TextBox 49">
              <a:extLst>
                <a:ext uri="{FF2B5EF4-FFF2-40B4-BE49-F238E27FC236}">
                  <a16:creationId xmlns:a16="http://schemas.microsoft.com/office/drawing/2014/main" id="{B9D2B3CC-067A-4B61-B894-4EB7F4515B3E}"/>
                </a:ext>
              </a:extLst>
            </p:cNvPr>
            <p:cNvSpPr txBox="1"/>
            <p:nvPr/>
          </p:nvSpPr>
          <p:spPr>
            <a:xfrm>
              <a:off x="10404669" y="1617726"/>
              <a:ext cx="1544318" cy="697627"/>
            </a:xfrm>
            <a:prstGeom prst="rect">
              <a:avLst/>
            </a:prstGeom>
            <a:noFill/>
          </p:spPr>
          <p:txBody>
            <a:bodyPr wrap="square" rtlCol="0">
              <a:spAutoFit/>
            </a:bodyPr>
            <a:lstStyle/>
            <a:p>
              <a:pPr algn="ctr"/>
              <a:r>
                <a:rPr lang="en-US" sz="1400" dirty="0">
                  <a:solidFill>
                    <a:prstClr val="black"/>
                  </a:solidFill>
                  <a:latin typeface="Arial MT Black" panose="00000102000000010000" pitchFamily="2" charset="0"/>
                </a:rPr>
                <a:t>DEATH</a:t>
              </a:r>
            </a:p>
            <a:p>
              <a:pPr algn="ctr"/>
              <a:r>
                <a:rPr lang="en-US" sz="1400" dirty="0">
                  <a:solidFill>
                    <a:prstClr val="black"/>
                  </a:solidFill>
                  <a:latin typeface="Arial MT Black" panose="00000102000000010000" pitchFamily="2" charset="0"/>
                </a:rPr>
                <a:t>REGISTRATION</a:t>
              </a:r>
            </a:p>
          </p:txBody>
        </p:sp>
        <p:pic>
          <p:nvPicPr>
            <p:cNvPr id="51" name="Picture 5" descr="C:\Users\sabbir\Desktop\CRVS ICONS\cert.png">
              <a:extLst>
                <a:ext uri="{FF2B5EF4-FFF2-40B4-BE49-F238E27FC236}">
                  <a16:creationId xmlns:a16="http://schemas.microsoft.com/office/drawing/2014/main" id="{C72C16F1-1A0F-4786-9E42-D2FE925B6C6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23403" y="2211923"/>
              <a:ext cx="404130" cy="404130"/>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BE64434D-B55D-457C-9D91-D8ED2E685DD8}"/>
              </a:ext>
            </a:extLst>
          </p:cNvPr>
          <p:cNvSpPr txBox="1"/>
          <p:nvPr/>
        </p:nvSpPr>
        <p:spPr>
          <a:xfrm>
            <a:off x="6740806" y="1889453"/>
            <a:ext cx="1200909" cy="307777"/>
          </a:xfrm>
          <a:prstGeom prst="rect">
            <a:avLst/>
          </a:prstGeom>
          <a:noFill/>
        </p:spPr>
        <p:txBody>
          <a:bodyPr wrap="square" rtlCol="0">
            <a:spAutoFit/>
          </a:bodyPr>
          <a:lstStyle/>
          <a:p>
            <a:pPr algn="ctr"/>
            <a:r>
              <a:rPr lang="en-US" sz="1400" dirty="0">
                <a:solidFill>
                  <a:prstClr val="black"/>
                </a:solidFill>
                <a:latin typeface="Arial MT Black" panose="00000102000000010000" pitchFamily="2" charset="0"/>
              </a:rPr>
              <a:t>MIGRATION</a:t>
            </a:r>
          </a:p>
        </p:txBody>
      </p:sp>
      <p:pic>
        <p:nvPicPr>
          <p:cNvPr id="53" name="Picture 52">
            <a:extLst>
              <a:ext uri="{FF2B5EF4-FFF2-40B4-BE49-F238E27FC236}">
                <a16:creationId xmlns:a16="http://schemas.microsoft.com/office/drawing/2014/main" id="{87A8B89F-350A-45BA-8461-385ECD78C3D9}"/>
              </a:ext>
            </a:extLst>
          </p:cNvPr>
          <p:cNvPicPr>
            <a:picLocks noChangeAspect="1"/>
          </p:cNvPicPr>
          <p:nvPr/>
        </p:nvPicPr>
        <p:blipFill rotWithShape="1">
          <a:blip r:embed="rId11"/>
          <a:srcRect l="27411" t="17460" r="30079" b="35654"/>
          <a:stretch/>
        </p:blipFill>
        <p:spPr>
          <a:xfrm>
            <a:off x="6920536" y="2367342"/>
            <a:ext cx="626917" cy="695430"/>
          </a:xfrm>
          <a:prstGeom prst="rect">
            <a:avLst/>
          </a:prstGeom>
        </p:spPr>
      </p:pic>
    </p:spTree>
    <p:extLst>
      <p:ext uri="{BB962C8B-B14F-4D97-AF65-F5344CB8AC3E}">
        <p14:creationId xmlns:p14="http://schemas.microsoft.com/office/powerpoint/2010/main" val="37854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9" grpId="0" animBg="1"/>
      <p:bldP spid="40" grpId="0" animBg="1"/>
      <p:bldP spid="41" grpId="0" animBg="1"/>
      <p:bldP spid="42"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A05D-5BC4-4AF4-82AB-45694E14EFB1}"/>
              </a:ext>
            </a:extLst>
          </p:cNvPr>
          <p:cNvSpPr>
            <a:spLocks noGrp="1"/>
          </p:cNvSpPr>
          <p:nvPr>
            <p:ph type="title"/>
          </p:nvPr>
        </p:nvSpPr>
        <p:spPr/>
        <p:txBody>
          <a:bodyPr/>
          <a:lstStyle/>
          <a:p>
            <a:r>
              <a:rPr lang="en-US" sz="3200" dirty="0"/>
              <a:t>Role of Whole-of-Govt. Coordination to Create Dramatic Improvement</a:t>
            </a:r>
          </a:p>
        </p:txBody>
      </p:sp>
      <p:sp>
        <p:nvSpPr>
          <p:cNvPr id="4" name="Rectangle 3">
            <a:extLst>
              <a:ext uri="{FF2B5EF4-FFF2-40B4-BE49-F238E27FC236}">
                <a16:creationId xmlns:a16="http://schemas.microsoft.com/office/drawing/2014/main" id="{23FD4BFF-B2E6-4529-BC35-2E8D758CBC7F}"/>
              </a:ext>
            </a:extLst>
          </p:cNvPr>
          <p:cNvSpPr/>
          <p:nvPr/>
        </p:nvSpPr>
        <p:spPr>
          <a:xfrm>
            <a:off x="4490958" y="1424936"/>
            <a:ext cx="4463933" cy="5262979"/>
          </a:xfrm>
          <a:prstGeom prst="rect">
            <a:avLst/>
          </a:prstGeom>
        </p:spPr>
        <p:txBody>
          <a:bodyPr wrap="square">
            <a:spAutoFit/>
          </a:bodyPr>
          <a:lstStyle/>
          <a:p>
            <a:pPr lvl="1"/>
            <a:r>
              <a:rPr lang="en-GB" sz="2700" b="1" u="sng" dirty="0"/>
              <a:t>How?</a:t>
            </a:r>
          </a:p>
          <a:p>
            <a:pPr marL="1002506" lvl="2" indent="-557213">
              <a:buFont typeface="+mj-lt"/>
              <a:buAutoNum type="arabicPeriod"/>
            </a:pPr>
            <a:r>
              <a:rPr lang="en-GB" sz="2100" b="1" dirty="0">
                <a:solidFill>
                  <a:srgbClr val="C00000"/>
                </a:solidFill>
              </a:rPr>
              <a:t>Central coordination</a:t>
            </a:r>
            <a:r>
              <a:rPr lang="en-GB" sz="2100" dirty="0">
                <a:solidFill>
                  <a:srgbClr val="C00000"/>
                </a:solidFill>
              </a:rPr>
              <a:t> </a:t>
            </a:r>
            <a:r>
              <a:rPr lang="en-GB" sz="2100" dirty="0"/>
              <a:t>(creation of CRVS Secretariat at Cabinet Office, and coordination with Office of Registrar General)</a:t>
            </a:r>
            <a:br>
              <a:rPr lang="en-GB" sz="2100" dirty="0"/>
            </a:br>
            <a:endParaRPr lang="en-GB" sz="675" dirty="0"/>
          </a:p>
          <a:p>
            <a:pPr marL="1002506" lvl="2" indent="-557213">
              <a:buFont typeface="+mj-lt"/>
              <a:buAutoNum type="arabicPeriod"/>
            </a:pPr>
            <a:r>
              <a:rPr lang="en-GB" sz="2100" b="1" dirty="0">
                <a:solidFill>
                  <a:srgbClr val="C00000"/>
                </a:solidFill>
              </a:rPr>
              <a:t>Local coordination </a:t>
            </a:r>
            <a:r>
              <a:rPr lang="en-GB" sz="2100" dirty="0"/>
              <a:t>(monitoring by local and health administration)</a:t>
            </a:r>
            <a:br>
              <a:rPr lang="en-GB" sz="2100" dirty="0"/>
            </a:br>
            <a:endParaRPr lang="en-GB" sz="825" dirty="0"/>
          </a:p>
          <a:p>
            <a:pPr marL="1002506" lvl="2" indent="-557213">
              <a:buFont typeface="+mj-lt"/>
              <a:buAutoNum type="arabicPeriod"/>
            </a:pPr>
            <a:r>
              <a:rPr lang="en-GB" sz="2100" b="1" dirty="0">
                <a:solidFill>
                  <a:srgbClr val="C00000"/>
                </a:solidFill>
                <a:sym typeface="Wingdings" panose="05000000000000000000" pitchFamily="2" charset="2"/>
              </a:rPr>
              <a:t>Data integration across multiple agencies </a:t>
            </a:r>
            <a:r>
              <a:rPr lang="en-GB" sz="2100" dirty="0">
                <a:sym typeface="Wingdings" panose="05000000000000000000" pitchFamily="2" charset="2"/>
              </a:rPr>
              <a:t>(h</a:t>
            </a:r>
            <a:r>
              <a:rPr lang="en-GB" sz="2100" dirty="0"/>
              <a:t>ealth worker collecting data and then </a:t>
            </a:r>
            <a:r>
              <a:rPr lang="en-GB" sz="2100" dirty="0">
                <a:sym typeface="Wingdings" panose="05000000000000000000" pitchFamily="2" charset="2"/>
              </a:rPr>
              <a:t>sending to Civil Registrar)</a:t>
            </a:r>
          </a:p>
        </p:txBody>
      </p:sp>
      <p:graphicFrame>
        <p:nvGraphicFramePr>
          <p:cNvPr id="5" name="Content Placeholder 3">
            <a:extLst>
              <a:ext uri="{FF2B5EF4-FFF2-40B4-BE49-F238E27FC236}">
                <a16:creationId xmlns:a16="http://schemas.microsoft.com/office/drawing/2014/main" id="{8D2B3710-C28C-40E3-989D-156AEA33F05C}"/>
              </a:ext>
            </a:extLst>
          </p:cNvPr>
          <p:cNvGraphicFramePr>
            <a:graphicFrameLocks noGrp="1"/>
          </p:cNvGraphicFramePr>
          <p:nvPr>
            <p:ph idx="1"/>
            <p:extLst/>
          </p:nvPr>
        </p:nvGraphicFramePr>
        <p:xfrm>
          <a:off x="89502" y="3483006"/>
          <a:ext cx="4793611" cy="1219014"/>
        </p:xfrm>
        <a:graphic>
          <a:graphicData uri="http://schemas.openxmlformats.org/drawingml/2006/table">
            <a:tbl>
              <a:tblPr firstRow="1" bandRow="1">
                <a:tableStyleId>{5C22544A-7EE6-4342-B048-85BDC9FD1C3A}</a:tableStyleId>
              </a:tblPr>
              <a:tblGrid>
                <a:gridCol w="2669858">
                  <a:extLst>
                    <a:ext uri="{9D8B030D-6E8A-4147-A177-3AD203B41FA5}">
                      <a16:colId xmlns:a16="http://schemas.microsoft.com/office/drawing/2014/main" val="3076685605"/>
                    </a:ext>
                  </a:extLst>
                </a:gridCol>
                <a:gridCol w="1129956">
                  <a:extLst>
                    <a:ext uri="{9D8B030D-6E8A-4147-A177-3AD203B41FA5}">
                      <a16:colId xmlns:a16="http://schemas.microsoft.com/office/drawing/2014/main" val="3149860238"/>
                    </a:ext>
                  </a:extLst>
                </a:gridCol>
                <a:gridCol w="993797">
                  <a:extLst>
                    <a:ext uri="{9D8B030D-6E8A-4147-A177-3AD203B41FA5}">
                      <a16:colId xmlns:a16="http://schemas.microsoft.com/office/drawing/2014/main" val="921854012"/>
                    </a:ext>
                  </a:extLst>
                </a:gridCol>
              </a:tblGrid>
              <a:tr h="406338">
                <a:tc>
                  <a:txBody>
                    <a:bodyPr/>
                    <a:lstStyle/>
                    <a:p>
                      <a:r>
                        <a:rPr lang="en-US" sz="2100" dirty="0"/>
                        <a:t>Registration in 45d</a:t>
                      </a:r>
                    </a:p>
                  </a:txBody>
                  <a:tcPr marL="68580" marR="68580" marT="34290" marB="34290"/>
                </a:tc>
                <a:tc>
                  <a:txBody>
                    <a:bodyPr/>
                    <a:lstStyle/>
                    <a:p>
                      <a:r>
                        <a:rPr lang="en-US" sz="2100" dirty="0"/>
                        <a:t>2016</a:t>
                      </a:r>
                    </a:p>
                  </a:txBody>
                  <a:tcPr marL="68580" marR="68580" marT="34290" marB="34290"/>
                </a:tc>
                <a:tc>
                  <a:txBody>
                    <a:bodyPr/>
                    <a:lstStyle/>
                    <a:p>
                      <a:r>
                        <a:rPr lang="en-US" sz="2100" dirty="0"/>
                        <a:t>2018</a:t>
                      </a:r>
                    </a:p>
                  </a:txBody>
                  <a:tcPr marL="68580" marR="68580" marT="34290" marB="34290"/>
                </a:tc>
                <a:extLst>
                  <a:ext uri="{0D108BD9-81ED-4DB2-BD59-A6C34878D82A}">
                    <a16:rowId xmlns:a16="http://schemas.microsoft.com/office/drawing/2014/main" val="2886645642"/>
                  </a:ext>
                </a:extLst>
              </a:tr>
              <a:tr h="406338">
                <a:tc>
                  <a:txBody>
                    <a:bodyPr/>
                    <a:lstStyle/>
                    <a:p>
                      <a:r>
                        <a:rPr lang="en-US" sz="2100" dirty="0"/>
                        <a:t>Birth</a:t>
                      </a:r>
                    </a:p>
                  </a:txBody>
                  <a:tcPr marL="68580" marR="68580" marT="34290" marB="34290"/>
                </a:tc>
                <a:tc>
                  <a:txBody>
                    <a:bodyPr/>
                    <a:lstStyle/>
                    <a:p>
                      <a:r>
                        <a:rPr lang="en-US" sz="2100" dirty="0"/>
                        <a:t>1.4%</a:t>
                      </a:r>
                    </a:p>
                  </a:txBody>
                  <a:tcPr marL="68580" marR="68580" marT="34290" marB="34290"/>
                </a:tc>
                <a:tc>
                  <a:txBody>
                    <a:bodyPr/>
                    <a:lstStyle/>
                    <a:p>
                      <a:r>
                        <a:rPr lang="en-US" sz="2100" dirty="0"/>
                        <a:t>95%</a:t>
                      </a:r>
                    </a:p>
                  </a:txBody>
                  <a:tcPr marL="68580" marR="68580" marT="34290" marB="34290"/>
                </a:tc>
                <a:extLst>
                  <a:ext uri="{0D108BD9-81ED-4DB2-BD59-A6C34878D82A}">
                    <a16:rowId xmlns:a16="http://schemas.microsoft.com/office/drawing/2014/main" val="2403330298"/>
                  </a:ext>
                </a:extLst>
              </a:tr>
              <a:tr h="406338">
                <a:tc>
                  <a:txBody>
                    <a:bodyPr/>
                    <a:lstStyle/>
                    <a:p>
                      <a:r>
                        <a:rPr lang="en-US" sz="2100" dirty="0"/>
                        <a:t>Death</a:t>
                      </a:r>
                    </a:p>
                  </a:txBody>
                  <a:tcPr marL="68580" marR="68580" marT="34290" marB="34290"/>
                </a:tc>
                <a:tc>
                  <a:txBody>
                    <a:bodyPr/>
                    <a:lstStyle/>
                    <a:p>
                      <a:r>
                        <a:rPr lang="en-US" sz="2100" dirty="0"/>
                        <a:t>&lt;1%</a:t>
                      </a:r>
                    </a:p>
                  </a:txBody>
                  <a:tcPr marL="68580" marR="68580" marT="34290" marB="34290"/>
                </a:tc>
                <a:tc>
                  <a:txBody>
                    <a:bodyPr/>
                    <a:lstStyle/>
                    <a:p>
                      <a:r>
                        <a:rPr lang="en-US" sz="2100" dirty="0"/>
                        <a:t>85%</a:t>
                      </a:r>
                    </a:p>
                  </a:txBody>
                  <a:tcPr marL="68580" marR="68580" marT="34290" marB="34290"/>
                </a:tc>
                <a:extLst>
                  <a:ext uri="{0D108BD9-81ED-4DB2-BD59-A6C34878D82A}">
                    <a16:rowId xmlns:a16="http://schemas.microsoft.com/office/drawing/2014/main" val="3874691075"/>
                  </a:ext>
                </a:extLst>
              </a:tr>
            </a:tbl>
          </a:graphicData>
        </a:graphic>
      </p:graphicFrame>
      <p:sp>
        <p:nvSpPr>
          <p:cNvPr id="6" name="TextBox 5">
            <a:extLst>
              <a:ext uri="{FF2B5EF4-FFF2-40B4-BE49-F238E27FC236}">
                <a16:creationId xmlns:a16="http://schemas.microsoft.com/office/drawing/2014/main" id="{CE464E14-25F1-43FE-A8E6-F31189FE0DD0}"/>
              </a:ext>
            </a:extLst>
          </p:cNvPr>
          <p:cNvSpPr txBox="1"/>
          <p:nvPr/>
        </p:nvSpPr>
        <p:spPr>
          <a:xfrm>
            <a:off x="89502" y="4727321"/>
            <a:ext cx="4793612" cy="830997"/>
          </a:xfrm>
          <a:prstGeom prst="rect">
            <a:avLst/>
          </a:prstGeom>
          <a:solidFill>
            <a:srgbClr val="C00000"/>
          </a:solidFill>
        </p:spPr>
        <p:txBody>
          <a:bodyPr wrap="square" rtlCol="0">
            <a:spAutoFit/>
          </a:bodyPr>
          <a:lstStyle/>
          <a:p>
            <a:pPr algn="ctr"/>
            <a:r>
              <a:rPr lang="en-US" sz="2400" dirty="0">
                <a:solidFill>
                  <a:schemeClr val="bg1"/>
                </a:solidFill>
              </a:rPr>
              <a:t>Scaled up in 13 sub-districts targeting 4 million people</a:t>
            </a:r>
          </a:p>
        </p:txBody>
      </p:sp>
      <p:pic>
        <p:nvPicPr>
          <p:cNvPr id="7" name="Picture 6">
            <a:extLst>
              <a:ext uri="{FF2B5EF4-FFF2-40B4-BE49-F238E27FC236}">
                <a16:creationId xmlns:a16="http://schemas.microsoft.com/office/drawing/2014/main" id="{AA4859C7-7A02-4DA5-8B6A-9C1390F15C5C}"/>
              </a:ext>
            </a:extLst>
          </p:cNvPr>
          <p:cNvPicPr>
            <a:picLocks noChangeAspect="1"/>
          </p:cNvPicPr>
          <p:nvPr/>
        </p:nvPicPr>
        <p:blipFill>
          <a:blip r:embed="rId2"/>
          <a:stretch>
            <a:fillRect/>
          </a:stretch>
        </p:blipFill>
        <p:spPr>
          <a:xfrm>
            <a:off x="89502" y="1571621"/>
            <a:ext cx="4793612" cy="1905263"/>
          </a:xfrm>
          <a:prstGeom prst="rect">
            <a:avLst/>
          </a:prstGeom>
        </p:spPr>
      </p:pic>
    </p:spTree>
    <p:extLst>
      <p:ext uri="{BB962C8B-B14F-4D97-AF65-F5344CB8AC3E}">
        <p14:creationId xmlns:p14="http://schemas.microsoft.com/office/powerpoint/2010/main" val="2870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D812-28C7-4B5F-A10E-64CA051053F9}"/>
              </a:ext>
            </a:extLst>
          </p:cNvPr>
          <p:cNvSpPr>
            <a:spLocks noGrp="1"/>
          </p:cNvSpPr>
          <p:nvPr>
            <p:ph type="title"/>
          </p:nvPr>
        </p:nvSpPr>
        <p:spPr>
          <a:xfrm>
            <a:off x="268831" y="21946"/>
            <a:ext cx="3527758" cy="693699"/>
          </a:xfrm>
        </p:spPr>
        <p:txBody>
          <a:bodyPr/>
          <a:lstStyle/>
          <a:p>
            <a:r>
              <a:rPr lang="en-US" sz="3600" dirty="0"/>
              <a:t>3 Partnerships</a:t>
            </a:r>
          </a:p>
        </p:txBody>
      </p:sp>
      <p:graphicFrame>
        <p:nvGraphicFramePr>
          <p:cNvPr id="4" name="Content Placeholder 4">
            <a:extLst>
              <a:ext uri="{FF2B5EF4-FFF2-40B4-BE49-F238E27FC236}">
                <a16:creationId xmlns:a16="http://schemas.microsoft.com/office/drawing/2014/main" id="{609D50B9-3B1D-4033-A908-5602FF0D1593}"/>
              </a:ext>
            </a:extLst>
          </p:cNvPr>
          <p:cNvGraphicFramePr>
            <a:graphicFrameLocks noGrp="1"/>
          </p:cNvGraphicFramePr>
          <p:nvPr>
            <p:ph idx="1"/>
            <p:extLst>
              <p:ext uri="{D42A27DB-BD31-4B8C-83A1-F6EECF244321}">
                <p14:modId xmlns:p14="http://schemas.microsoft.com/office/powerpoint/2010/main" val="2336048726"/>
              </p:ext>
            </p:extLst>
          </p:nvPr>
        </p:nvGraphicFramePr>
        <p:xfrm>
          <a:off x="-299687" y="391679"/>
          <a:ext cx="9379677" cy="508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BAFAFC9-6CDC-4C59-9EAA-3053972E57A6}"/>
              </a:ext>
            </a:extLst>
          </p:cNvPr>
          <p:cNvSpPr txBox="1">
            <a:spLocks noChangeArrowheads="1"/>
          </p:cNvSpPr>
          <p:nvPr/>
        </p:nvSpPr>
        <p:spPr bwMode="auto">
          <a:xfrm>
            <a:off x="6456571" y="4812787"/>
            <a:ext cx="2550964" cy="1938992"/>
          </a:xfrm>
          <a:prstGeom prst="rect">
            <a:avLst/>
          </a:prstGeom>
          <a:solidFill>
            <a:srgbClr val="00B05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en-US" altLang="en-US" sz="2000" dirty="0">
                <a:solidFill>
                  <a:schemeClr val="bg1"/>
                </a:solidFill>
                <a:latin typeface="Calibri" panose="020F0502020204030204" pitchFamily="34" charset="0"/>
              </a:rPr>
              <a:t>No need to reinvent the wheel</a:t>
            </a:r>
          </a:p>
          <a:p>
            <a:pPr marL="342900" indent="-342900" eaLnBrk="1" hangingPunct="1">
              <a:buFont typeface="Arial" panose="020B0604020202020204" pitchFamily="34" charset="0"/>
              <a:buChar char="•"/>
            </a:pPr>
            <a:r>
              <a:rPr lang="en-US" altLang="en-US" sz="2000" dirty="0">
                <a:solidFill>
                  <a:schemeClr val="bg1"/>
                </a:solidFill>
                <a:latin typeface="Calibri" panose="020F0502020204030204" pitchFamily="34" charset="0"/>
              </a:rPr>
              <a:t>Learning from each other’s mistakes is ‘cheaper’ and ‘smarter’</a:t>
            </a:r>
          </a:p>
        </p:txBody>
      </p:sp>
      <p:sp>
        <p:nvSpPr>
          <p:cNvPr id="6" name="TextBox 4">
            <a:extLst>
              <a:ext uri="{FF2B5EF4-FFF2-40B4-BE49-F238E27FC236}">
                <a16:creationId xmlns:a16="http://schemas.microsoft.com/office/drawing/2014/main" id="{D1FDB4CC-7708-4360-B7BA-531C370AB884}"/>
              </a:ext>
            </a:extLst>
          </p:cNvPr>
          <p:cNvSpPr txBox="1">
            <a:spLocks noChangeArrowheads="1"/>
          </p:cNvSpPr>
          <p:nvPr/>
        </p:nvSpPr>
        <p:spPr bwMode="auto">
          <a:xfrm>
            <a:off x="356613" y="4835781"/>
            <a:ext cx="2137870" cy="1631216"/>
          </a:xfrm>
          <a:prstGeom prst="rect">
            <a:avLst/>
          </a:prstGeom>
          <a:solidFill>
            <a:srgbClr val="00206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en-US" altLang="en-US" sz="2000" dirty="0">
                <a:solidFill>
                  <a:schemeClr val="bg1"/>
                </a:solidFill>
                <a:latin typeface="Calibri" panose="020F0502020204030204" pitchFamily="34" charset="0"/>
                <a:sym typeface="Wingdings" panose="05000000000000000000" pitchFamily="2" charset="2"/>
              </a:rPr>
              <a:t>Better resource utilization (financial + HR)</a:t>
            </a:r>
          </a:p>
          <a:p>
            <a:pPr marL="342900" indent="-342900" eaLnBrk="1" hangingPunct="1">
              <a:buFont typeface="Arial" panose="020B0604020202020204" pitchFamily="34" charset="0"/>
              <a:buChar char="•"/>
            </a:pPr>
            <a:r>
              <a:rPr lang="en-US" altLang="en-US" sz="2000" dirty="0">
                <a:solidFill>
                  <a:schemeClr val="bg1"/>
                </a:solidFill>
                <a:latin typeface="Calibri" panose="020F0502020204030204" pitchFamily="34" charset="0"/>
                <a:sym typeface="Wingdings" panose="05000000000000000000" pitchFamily="2" charset="2"/>
              </a:rPr>
              <a:t>Wider ownership</a:t>
            </a:r>
            <a:endParaRPr lang="en-US" altLang="en-US" sz="2000" dirty="0">
              <a:solidFill>
                <a:schemeClr val="bg1"/>
              </a:solidFill>
              <a:latin typeface="Calibri" panose="020F0502020204030204" pitchFamily="34" charset="0"/>
            </a:endParaRPr>
          </a:p>
        </p:txBody>
      </p:sp>
      <p:sp>
        <p:nvSpPr>
          <p:cNvPr id="7" name="TextBox 4">
            <a:extLst>
              <a:ext uri="{FF2B5EF4-FFF2-40B4-BE49-F238E27FC236}">
                <a16:creationId xmlns:a16="http://schemas.microsoft.com/office/drawing/2014/main" id="{84AA64ED-D2B8-4B8A-A50E-38327F3407E5}"/>
              </a:ext>
            </a:extLst>
          </p:cNvPr>
          <p:cNvSpPr txBox="1">
            <a:spLocks noChangeArrowheads="1"/>
          </p:cNvSpPr>
          <p:nvPr/>
        </p:nvSpPr>
        <p:spPr bwMode="auto">
          <a:xfrm>
            <a:off x="6318784" y="1186805"/>
            <a:ext cx="1480544" cy="461665"/>
          </a:xfrm>
          <a:prstGeom prst="rect">
            <a:avLst/>
          </a:prstGeom>
          <a:solidFill>
            <a:srgbClr val="C0000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Must have</a:t>
            </a:r>
          </a:p>
        </p:txBody>
      </p:sp>
    </p:spTree>
    <p:extLst>
      <p:ext uri="{BB962C8B-B14F-4D97-AF65-F5344CB8AC3E}">
        <p14:creationId xmlns:p14="http://schemas.microsoft.com/office/powerpoint/2010/main" val="17987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288" y="3424238"/>
            <a:ext cx="3608387" cy="2908300"/>
          </a:xfrm>
        </p:spPr>
        <p:txBody>
          <a:bodyPr>
            <a:normAutofit/>
          </a:bodyPr>
          <a:lstStyle/>
          <a:p>
            <a:pPr>
              <a:spcBef>
                <a:spcPts val="1200"/>
              </a:spcBef>
              <a:spcAft>
                <a:spcPts val="1200"/>
              </a:spcAft>
            </a:pPr>
            <a:r>
              <a:rPr lang="en-US" sz="3200">
                <a:latin typeface="Arial" charset="0"/>
                <a:cs typeface="Arial" charset="0"/>
              </a:rPr>
              <a:t>Thank you!</a:t>
            </a:r>
            <a:br>
              <a:rPr lang="en-US">
                <a:latin typeface="Arial" charset="0"/>
                <a:cs typeface="Arial" charset="0"/>
              </a:rPr>
            </a:br>
            <a:br>
              <a:rPr lang="en-US">
                <a:latin typeface="Arial" charset="0"/>
                <a:cs typeface="Arial" charset="0"/>
              </a:rPr>
            </a:br>
            <a:r>
              <a:rPr lang="en-US">
                <a:latin typeface="Arial" charset="0"/>
                <a:cs typeface="Arial" charset="0"/>
              </a:rPr>
              <a:t>For more information, please visit: www.getinthepicture.org</a:t>
            </a:r>
            <a:br>
              <a:rPr lang="en-US">
                <a:latin typeface="Arial" charset="0"/>
                <a:cs typeface="Arial" charset="0"/>
              </a:rPr>
            </a:br>
            <a:br>
              <a:rPr lang="en-US" sz="1400">
                <a:latin typeface="Arial" charset="0"/>
                <a:cs typeface="Arial" charset="0"/>
              </a:rPr>
            </a:br>
            <a:endParaRPr lang="en-US">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FDD97-039C-4B34-A67F-91A34C9D9AED}"/>
              </a:ext>
            </a:extLst>
          </p:cNvPr>
          <p:cNvSpPr>
            <a:spLocks noGrp="1"/>
          </p:cNvSpPr>
          <p:nvPr>
            <p:ph type="title"/>
          </p:nvPr>
        </p:nvSpPr>
        <p:spPr/>
        <p:txBody>
          <a:bodyPr/>
          <a:lstStyle/>
          <a:p>
            <a:r>
              <a:rPr lang="en-US" dirty="0"/>
              <a:t>Objectives of the Session</a:t>
            </a:r>
          </a:p>
        </p:txBody>
      </p:sp>
      <p:sp>
        <p:nvSpPr>
          <p:cNvPr id="4" name="Content Placeholder 3">
            <a:extLst>
              <a:ext uri="{FF2B5EF4-FFF2-40B4-BE49-F238E27FC236}">
                <a16:creationId xmlns:a16="http://schemas.microsoft.com/office/drawing/2014/main" id="{4F6962FD-E2DF-481A-8AE2-460635F63744}"/>
              </a:ext>
            </a:extLst>
          </p:cNvPr>
          <p:cNvSpPr>
            <a:spLocks noGrp="1"/>
          </p:cNvSpPr>
          <p:nvPr>
            <p:ph idx="1"/>
          </p:nvPr>
        </p:nvSpPr>
        <p:spPr/>
        <p:txBody>
          <a:bodyPr/>
          <a:lstStyle/>
          <a:p>
            <a:r>
              <a:rPr lang="en-US" dirty="0"/>
              <a:t>Provide an overview of current CRVS issues</a:t>
            </a:r>
          </a:p>
          <a:p>
            <a:r>
              <a:rPr lang="en-US" dirty="0"/>
              <a:t>Analyze their relevance for collaboration at the regional level</a:t>
            </a:r>
          </a:p>
          <a:p>
            <a:r>
              <a:rPr lang="en-US" dirty="0"/>
              <a:t>Discuss possible changes to the RAF and identify possible themes for Ministerial Conference 2020</a:t>
            </a:r>
          </a:p>
        </p:txBody>
      </p:sp>
    </p:spTree>
    <p:extLst>
      <p:ext uri="{BB962C8B-B14F-4D97-AF65-F5344CB8AC3E}">
        <p14:creationId xmlns:p14="http://schemas.microsoft.com/office/powerpoint/2010/main" val="394028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DE3E-3FBC-470E-BA33-3969DECDAC38}"/>
              </a:ext>
            </a:extLst>
          </p:cNvPr>
          <p:cNvSpPr>
            <a:spLocks noGrp="1"/>
          </p:cNvSpPr>
          <p:nvPr>
            <p:ph type="title"/>
          </p:nvPr>
        </p:nvSpPr>
        <p:spPr>
          <a:xfrm>
            <a:off x="153619" y="274638"/>
            <a:ext cx="7748603" cy="1143000"/>
          </a:xfrm>
        </p:spPr>
        <p:txBody>
          <a:bodyPr/>
          <a:lstStyle/>
          <a:p>
            <a:r>
              <a:rPr lang="en-US" sz="4000" dirty="0"/>
              <a:t>Overview of current CRVS issues to be covered in Session 3</a:t>
            </a:r>
          </a:p>
        </p:txBody>
      </p:sp>
      <p:sp>
        <p:nvSpPr>
          <p:cNvPr id="3" name="Content Placeholder 2">
            <a:extLst>
              <a:ext uri="{FF2B5EF4-FFF2-40B4-BE49-F238E27FC236}">
                <a16:creationId xmlns:a16="http://schemas.microsoft.com/office/drawing/2014/main" id="{2812140C-63F5-4D43-BA67-A0B7E380A4C9}"/>
              </a:ext>
            </a:extLst>
          </p:cNvPr>
          <p:cNvSpPr>
            <a:spLocks noGrp="1"/>
          </p:cNvSpPr>
          <p:nvPr>
            <p:ph idx="1"/>
          </p:nvPr>
        </p:nvSpPr>
        <p:spPr/>
        <p:txBody>
          <a:bodyPr/>
          <a:lstStyle/>
          <a:p>
            <a:r>
              <a:rPr lang="en-US" dirty="0"/>
              <a:t>Sustainable Development Goals</a:t>
            </a:r>
          </a:p>
          <a:p>
            <a:r>
              <a:rPr lang="en-US" dirty="0"/>
              <a:t>Legal identity</a:t>
            </a:r>
          </a:p>
          <a:p>
            <a:r>
              <a:rPr lang="en-US" dirty="0"/>
              <a:t>Identity management</a:t>
            </a:r>
          </a:p>
          <a:p>
            <a:r>
              <a:rPr lang="en-US" dirty="0"/>
              <a:t>Digitization</a:t>
            </a:r>
          </a:p>
          <a:p>
            <a:r>
              <a:rPr lang="en-US" dirty="0"/>
              <a:t>Access to registration for hard to reach populations</a:t>
            </a:r>
          </a:p>
          <a:p>
            <a:r>
              <a:rPr lang="en-US" dirty="0"/>
              <a:t>Cause of death</a:t>
            </a:r>
          </a:p>
          <a:p>
            <a:endParaRPr lang="en-US" dirty="0"/>
          </a:p>
        </p:txBody>
      </p:sp>
    </p:spTree>
    <p:extLst>
      <p:ext uri="{BB962C8B-B14F-4D97-AF65-F5344CB8AC3E}">
        <p14:creationId xmlns:p14="http://schemas.microsoft.com/office/powerpoint/2010/main" val="253235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756" y="943457"/>
            <a:ext cx="9519100" cy="4971086"/>
          </a:xfrm>
        </p:spPr>
      </p:pic>
      <p:sp>
        <p:nvSpPr>
          <p:cNvPr id="6" name="TextBox 5">
            <a:extLst>
              <a:ext uri="{FF2B5EF4-FFF2-40B4-BE49-F238E27FC236}">
                <a16:creationId xmlns:a16="http://schemas.microsoft.com/office/drawing/2014/main" id="{60744C8B-F4FA-4911-9E01-6700CFC80118}"/>
              </a:ext>
            </a:extLst>
          </p:cNvPr>
          <p:cNvSpPr txBox="1"/>
          <p:nvPr/>
        </p:nvSpPr>
        <p:spPr>
          <a:xfrm>
            <a:off x="160934" y="5939945"/>
            <a:ext cx="8727033" cy="707886"/>
          </a:xfrm>
          <a:prstGeom prst="rect">
            <a:avLst/>
          </a:prstGeom>
          <a:solidFill>
            <a:srgbClr val="C00000"/>
          </a:solidFill>
        </p:spPr>
        <p:txBody>
          <a:bodyPr wrap="square" rtlCol="0">
            <a:spAutoFit/>
          </a:bodyPr>
          <a:lstStyle/>
          <a:p>
            <a:pPr algn="ctr"/>
            <a:r>
              <a:rPr lang="en-US" sz="4000" dirty="0">
                <a:solidFill>
                  <a:schemeClr val="bg1"/>
                </a:solidFill>
              </a:rPr>
              <a:t>17 Goals, 169 Targets, 232 Indicators</a:t>
            </a:r>
          </a:p>
        </p:txBody>
      </p:sp>
    </p:spTree>
    <p:extLst>
      <p:ext uri="{BB962C8B-B14F-4D97-AF65-F5344CB8AC3E}">
        <p14:creationId xmlns:p14="http://schemas.microsoft.com/office/powerpoint/2010/main" val="29554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73820" cy="1143000"/>
          </a:xfrm>
        </p:spPr>
        <p:txBody>
          <a:bodyPr>
            <a:normAutofit/>
          </a:bodyPr>
          <a:lstStyle/>
          <a:p>
            <a:r>
              <a:rPr lang="en-US" sz="3200" dirty="0">
                <a:solidFill>
                  <a:srgbClr val="0073B5"/>
                </a:solidFill>
              </a:rPr>
              <a:t>Sustainable Development Goal 16:</a:t>
            </a:r>
            <a:br>
              <a:rPr lang="en-US" sz="3200" dirty="0">
                <a:solidFill>
                  <a:srgbClr val="0073B5"/>
                </a:solidFill>
              </a:rPr>
            </a:br>
            <a:r>
              <a:rPr lang="en-US" sz="3200" i="1" dirty="0">
                <a:solidFill>
                  <a:srgbClr val="0073B5"/>
                </a:solidFill>
              </a:rPr>
              <a:t>Target</a:t>
            </a:r>
            <a:r>
              <a:rPr lang="en-US" sz="3200" dirty="0">
                <a:solidFill>
                  <a:srgbClr val="0073B5"/>
                </a:solidFill>
              </a:rPr>
              <a:t> </a:t>
            </a:r>
            <a:r>
              <a:rPr lang="en-US" sz="3200" i="1" dirty="0">
                <a:solidFill>
                  <a:srgbClr val="0073B5"/>
                </a:solidFill>
              </a:rPr>
              <a:t>16.9</a:t>
            </a:r>
            <a:endParaRPr lang="en-US" dirty="0"/>
          </a:p>
        </p:txBody>
      </p:sp>
      <p:sp>
        <p:nvSpPr>
          <p:cNvPr id="3" name="Content Placeholder 2"/>
          <p:cNvSpPr>
            <a:spLocks noGrp="1"/>
          </p:cNvSpPr>
          <p:nvPr>
            <p:ph idx="1"/>
          </p:nvPr>
        </p:nvSpPr>
        <p:spPr/>
        <p:txBody>
          <a:bodyPr>
            <a:normAutofit/>
          </a:bodyPr>
          <a:lstStyle/>
          <a:p>
            <a:pPr lvl="0"/>
            <a:r>
              <a:rPr lang="en-GB" sz="2400" dirty="0"/>
              <a:t>“By 2030, provide </a:t>
            </a:r>
            <a:r>
              <a:rPr lang="en-GB" sz="2400" b="1" dirty="0"/>
              <a:t>legal identity</a:t>
            </a:r>
            <a:r>
              <a:rPr lang="en-GB" sz="2400" dirty="0"/>
              <a:t> for all, including birth registration" </a:t>
            </a:r>
          </a:p>
          <a:p>
            <a:pPr lvl="1"/>
            <a:r>
              <a:rPr lang="en-US" sz="2000" dirty="0"/>
              <a:t>Legal identity begins at birth, with biographic information collected through the civil registration system</a:t>
            </a:r>
          </a:p>
          <a:p>
            <a:pPr lvl="1"/>
            <a:r>
              <a:rPr lang="en-US" sz="2000" dirty="0"/>
              <a:t>Facilitate access to services and enforcements of rights</a:t>
            </a:r>
          </a:p>
          <a:p>
            <a:pPr lvl="1"/>
            <a:r>
              <a:rPr lang="en-US" sz="2000" dirty="0"/>
              <a:t>Death information collected through civil registration is also crucial for a functioning national ID system </a:t>
            </a:r>
          </a:p>
          <a:p>
            <a:pPr lvl="1"/>
            <a:r>
              <a:rPr lang="en-US" sz="2000" dirty="0"/>
              <a:t>CRVS+ (registration, ID and statistics)</a:t>
            </a:r>
          </a:p>
          <a:p>
            <a:pPr marL="457200" lvl="1" indent="0">
              <a:buNone/>
            </a:pPr>
            <a:endParaRPr lang="en-US" sz="2000" dirty="0"/>
          </a:p>
          <a:p>
            <a:r>
              <a:rPr lang="en-GB" sz="2400" b="1" dirty="0"/>
              <a:t>Indicator 16.9.1 </a:t>
            </a:r>
            <a:r>
              <a:rPr lang="en-GB" sz="2400" dirty="0"/>
              <a:t>“</a:t>
            </a:r>
            <a:r>
              <a:rPr lang="en-US" sz="2400" dirty="0"/>
              <a:t>Proportion of children under 5 years of age whose births have been registered with a civil authority, by age”</a:t>
            </a:r>
            <a:endParaRPr lang="en-GB" sz="2400" dirty="0"/>
          </a:p>
          <a:p>
            <a:pPr marL="0" lvl="0" indent="0">
              <a:buNone/>
            </a:pPr>
            <a:endParaRPr lang="en-GB" dirty="0"/>
          </a:p>
          <a:p>
            <a:pPr marL="0" lvl="0" indent="0">
              <a:buNone/>
            </a:pPr>
            <a:endParaRPr lang="en-US" sz="4000" dirty="0"/>
          </a:p>
        </p:txBody>
      </p:sp>
    </p:spTree>
    <p:extLst>
      <p:ext uri="{BB962C8B-B14F-4D97-AF65-F5344CB8AC3E}">
        <p14:creationId xmlns:p14="http://schemas.microsoft.com/office/powerpoint/2010/main" val="61085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3B5"/>
                </a:solidFill>
              </a:rPr>
              <a:t>Sustainable Development Goal 17:</a:t>
            </a:r>
            <a:br>
              <a:rPr lang="en-US" sz="3200" dirty="0">
                <a:solidFill>
                  <a:srgbClr val="0073B5"/>
                </a:solidFill>
              </a:rPr>
            </a:br>
            <a:r>
              <a:rPr lang="en-US" sz="3200" i="1" dirty="0">
                <a:solidFill>
                  <a:srgbClr val="0073B5"/>
                </a:solidFill>
              </a:rPr>
              <a:t>Indicator</a:t>
            </a:r>
            <a:r>
              <a:rPr lang="en-US" sz="3200" dirty="0">
                <a:solidFill>
                  <a:srgbClr val="0073B5"/>
                </a:solidFill>
              </a:rPr>
              <a:t> </a:t>
            </a:r>
            <a:r>
              <a:rPr lang="en-US" sz="3200" i="1" dirty="0">
                <a:solidFill>
                  <a:srgbClr val="0073B5"/>
                </a:solidFill>
              </a:rPr>
              <a:t>17.19.2(b): </a:t>
            </a:r>
            <a:endParaRPr lang="en-US" dirty="0"/>
          </a:p>
        </p:txBody>
      </p:sp>
      <p:sp>
        <p:nvSpPr>
          <p:cNvPr id="3" name="Content Placeholder 2"/>
          <p:cNvSpPr>
            <a:spLocks noGrp="1"/>
          </p:cNvSpPr>
          <p:nvPr>
            <p:ph idx="1"/>
          </p:nvPr>
        </p:nvSpPr>
        <p:spPr/>
        <p:txBody>
          <a:bodyPr/>
          <a:lstStyle/>
          <a:p>
            <a:r>
              <a:rPr lang="en-US" sz="2400" dirty="0"/>
              <a:t>“Proportion of countries that </a:t>
            </a:r>
          </a:p>
          <a:p>
            <a:pPr lvl="1"/>
            <a:r>
              <a:rPr lang="en-US" sz="2000" dirty="0"/>
              <a:t>(a) have conducted at least one population and housing census in the last 10 years; and </a:t>
            </a:r>
          </a:p>
          <a:p>
            <a:pPr lvl="1"/>
            <a:r>
              <a:rPr lang="en-US" sz="2000" dirty="0"/>
              <a:t>(b) </a:t>
            </a:r>
            <a:r>
              <a:rPr lang="en-US" sz="2000" b="1" dirty="0"/>
              <a:t>have achieved 100 per cent birth registration and 80 per cent death registration</a:t>
            </a:r>
            <a:r>
              <a:rPr lang="en-US" sz="2000" dirty="0"/>
              <a:t>”</a:t>
            </a:r>
          </a:p>
        </p:txBody>
      </p:sp>
    </p:spTree>
    <p:extLst>
      <p:ext uri="{BB962C8B-B14F-4D97-AF65-F5344CB8AC3E}">
        <p14:creationId xmlns:p14="http://schemas.microsoft.com/office/powerpoint/2010/main" val="121676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5EAAD75-286E-4449-98A2-55970EFAA7E8}"/>
              </a:ext>
            </a:extLst>
          </p:cNvPr>
          <p:cNvSpPr/>
          <p:nvPr/>
        </p:nvSpPr>
        <p:spPr>
          <a:xfrm>
            <a:off x="3276600" y="2504376"/>
            <a:ext cx="2743200" cy="225843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t>CRVS</a:t>
            </a:r>
          </a:p>
          <a:p>
            <a:pPr algn="ctr"/>
            <a:r>
              <a:rPr lang="en-US" sz="2400" dirty="0"/>
              <a:t>Identity</a:t>
            </a:r>
          </a:p>
          <a:p>
            <a:pPr algn="ctr"/>
            <a:r>
              <a:rPr lang="en-US" sz="2400" dirty="0"/>
              <a:t>Rights</a:t>
            </a:r>
          </a:p>
          <a:p>
            <a:pPr algn="ctr"/>
            <a:r>
              <a:rPr lang="en-US" sz="2400" dirty="0"/>
              <a:t>Planning</a:t>
            </a:r>
          </a:p>
          <a:p>
            <a:pPr algn="ctr"/>
            <a:r>
              <a:rPr lang="en-US" sz="2400" dirty="0"/>
              <a:t>Coordination</a:t>
            </a:r>
          </a:p>
          <a:p>
            <a:pPr algn="ctr"/>
            <a:endParaRPr lang="en-US" sz="2400" dirty="0"/>
          </a:p>
        </p:txBody>
      </p:sp>
      <p:sp>
        <p:nvSpPr>
          <p:cNvPr id="5" name="TextBox 4">
            <a:extLst>
              <a:ext uri="{FF2B5EF4-FFF2-40B4-BE49-F238E27FC236}">
                <a16:creationId xmlns:a16="http://schemas.microsoft.com/office/drawing/2014/main" id="{DE8FCDA3-E309-4524-8D39-6B6DCA9BF069}"/>
              </a:ext>
            </a:extLst>
          </p:cNvPr>
          <p:cNvSpPr txBox="1"/>
          <p:nvPr/>
        </p:nvSpPr>
        <p:spPr>
          <a:xfrm>
            <a:off x="457199" y="733117"/>
            <a:ext cx="2971800" cy="1754326"/>
          </a:xfrm>
          <a:prstGeom prst="rect">
            <a:avLst/>
          </a:prstGeom>
          <a:solidFill>
            <a:srgbClr val="002060"/>
          </a:solidFill>
        </p:spPr>
        <p:txBody>
          <a:bodyPr wrap="square" rtlCol="0">
            <a:spAutoFit/>
          </a:bodyPr>
          <a:lstStyle/>
          <a:p>
            <a:r>
              <a:rPr lang="en-US" b="1" u="sng" dirty="0">
                <a:solidFill>
                  <a:schemeClr val="bg1"/>
                </a:solidFill>
              </a:rPr>
              <a:t>Health</a:t>
            </a:r>
          </a:p>
          <a:p>
            <a:r>
              <a:rPr lang="en-US" dirty="0">
                <a:solidFill>
                  <a:schemeClr val="bg1"/>
                </a:solidFill>
              </a:rPr>
              <a:t>3.1: Maternal mortality</a:t>
            </a:r>
          </a:p>
          <a:p>
            <a:r>
              <a:rPr lang="en-US" dirty="0">
                <a:solidFill>
                  <a:schemeClr val="bg1"/>
                </a:solidFill>
              </a:rPr>
              <a:t>3.2: Child mortality</a:t>
            </a:r>
          </a:p>
          <a:p>
            <a:r>
              <a:rPr lang="en-US" dirty="0">
                <a:solidFill>
                  <a:schemeClr val="bg1"/>
                </a:solidFill>
              </a:rPr>
              <a:t>3.4: NCD mortality</a:t>
            </a:r>
          </a:p>
          <a:p>
            <a:r>
              <a:rPr lang="en-US" dirty="0">
                <a:solidFill>
                  <a:schemeClr val="bg1"/>
                </a:solidFill>
              </a:rPr>
              <a:t>3.8: Univ. Health Coverage</a:t>
            </a:r>
          </a:p>
          <a:p>
            <a:r>
              <a:rPr lang="en-US" dirty="0">
                <a:solidFill>
                  <a:schemeClr val="bg1"/>
                </a:solidFill>
              </a:rPr>
              <a:t>…</a:t>
            </a:r>
          </a:p>
        </p:txBody>
      </p:sp>
      <p:sp>
        <p:nvSpPr>
          <p:cNvPr id="6" name="TextBox 5">
            <a:extLst>
              <a:ext uri="{FF2B5EF4-FFF2-40B4-BE49-F238E27FC236}">
                <a16:creationId xmlns:a16="http://schemas.microsoft.com/office/drawing/2014/main" id="{7BDF81D6-9483-4E4F-B0DE-DE09B6463A24}"/>
              </a:ext>
            </a:extLst>
          </p:cNvPr>
          <p:cNvSpPr txBox="1"/>
          <p:nvPr/>
        </p:nvSpPr>
        <p:spPr>
          <a:xfrm>
            <a:off x="4978400" y="830147"/>
            <a:ext cx="3810000" cy="1477328"/>
          </a:xfrm>
          <a:prstGeom prst="rect">
            <a:avLst/>
          </a:prstGeom>
          <a:solidFill>
            <a:srgbClr val="00B0F0"/>
          </a:solidFill>
        </p:spPr>
        <p:txBody>
          <a:bodyPr wrap="square" rtlCol="0">
            <a:spAutoFit/>
          </a:bodyPr>
          <a:lstStyle/>
          <a:p>
            <a:r>
              <a:rPr lang="en-US" b="1" u="sng" dirty="0">
                <a:solidFill>
                  <a:schemeClr val="bg1"/>
                </a:solidFill>
              </a:rPr>
              <a:t>Education</a:t>
            </a:r>
          </a:p>
          <a:p>
            <a:r>
              <a:rPr lang="en-US" dirty="0">
                <a:solidFill>
                  <a:schemeClr val="bg1"/>
                </a:solidFill>
              </a:rPr>
              <a:t>4.1: Univ. primary &amp; secondary </a:t>
            </a:r>
            <a:r>
              <a:rPr lang="en-US" dirty="0" err="1">
                <a:solidFill>
                  <a:schemeClr val="bg1"/>
                </a:solidFill>
              </a:rPr>
              <a:t>edu</a:t>
            </a:r>
            <a:endParaRPr lang="en-US" dirty="0">
              <a:solidFill>
                <a:schemeClr val="bg1"/>
              </a:solidFill>
            </a:endParaRPr>
          </a:p>
          <a:p>
            <a:r>
              <a:rPr lang="en-US" dirty="0">
                <a:solidFill>
                  <a:schemeClr val="bg1"/>
                </a:solidFill>
              </a:rPr>
              <a:t>4.2: Pre-primary</a:t>
            </a:r>
          </a:p>
          <a:p>
            <a:r>
              <a:rPr lang="en-US" dirty="0">
                <a:solidFill>
                  <a:schemeClr val="bg1"/>
                </a:solidFill>
              </a:rPr>
              <a:t>4.4: Skills and decent jobs</a:t>
            </a:r>
          </a:p>
          <a:p>
            <a:r>
              <a:rPr lang="en-US" dirty="0">
                <a:solidFill>
                  <a:schemeClr val="bg1"/>
                </a:solidFill>
              </a:rPr>
              <a:t>…</a:t>
            </a:r>
          </a:p>
        </p:txBody>
      </p:sp>
      <p:sp>
        <p:nvSpPr>
          <p:cNvPr id="7" name="TextBox 6">
            <a:extLst>
              <a:ext uri="{FF2B5EF4-FFF2-40B4-BE49-F238E27FC236}">
                <a16:creationId xmlns:a16="http://schemas.microsoft.com/office/drawing/2014/main" id="{CF57A14A-3A83-4FF1-973E-8B6E87BAA39E}"/>
              </a:ext>
            </a:extLst>
          </p:cNvPr>
          <p:cNvSpPr txBox="1"/>
          <p:nvPr/>
        </p:nvSpPr>
        <p:spPr>
          <a:xfrm>
            <a:off x="6134105" y="2606466"/>
            <a:ext cx="2514600" cy="1477328"/>
          </a:xfrm>
          <a:prstGeom prst="rect">
            <a:avLst/>
          </a:prstGeom>
          <a:solidFill>
            <a:srgbClr val="00B050"/>
          </a:solidFill>
        </p:spPr>
        <p:txBody>
          <a:bodyPr wrap="square" rtlCol="0">
            <a:spAutoFit/>
          </a:bodyPr>
          <a:lstStyle/>
          <a:p>
            <a:r>
              <a:rPr lang="en-US" b="1" u="sng" dirty="0">
                <a:solidFill>
                  <a:schemeClr val="bg1"/>
                </a:solidFill>
              </a:rPr>
              <a:t>Gender</a:t>
            </a:r>
          </a:p>
          <a:p>
            <a:r>
              <a:rPr lang="en-US" dirty="0">
                <a:solidFill>
                  <a:schemeClr val="bg1"/>
                </a:solidFill>
              </a:rPr>
              <a:t>5.1: Gender parity</a:t>
            </a:r>
          </a:p>
          <a:p>
            <a:r>
              <a:rPr lang="en-US" dirty="0">
                <a:solidFill>
                  <a:schemeClr val="bg1"/>
                </a:solidFill>
              </a:rPr>
              <a:t>5.3: Early marriage</a:t>
            </a:r>
          </a:p>
          <a:p>
            <a:r>
              <a:rPr lang="en-US" dirty="0">
                <a:solidFill>
                  <a:schemeClr val="bg1"/>
                </a:solidFill>
              </a:rPr>
              <a:t>5.a: Asset ownership</a:t>
            </a:r>
          </a:p>
          <a:p>
            <a:r>
              <a:rPr lang="en-US" dirty="0">
                <a:solidFill>
                  <a:schemeClr val="bg1"/>
                </a:solidFill>
              </a:rPr>
              <a:t>…</a:t>
            </a:r>
          </a:p>
        </p:txBody>
      </p:sp>
      <p:sp>
        <p:nvSpPr>
          <p:cNvPr id="8" name="TextBox 7">
            <a:extLst>
              <a:ext uri="{FF2B5EF4-FFF2-40B4-BE49-F238E27FC236}">
                <a16:creationId xmlns:a16="http://schemas.microsoft.com/office/drawing/2014/main" id="{C2D872C3-9E81-4EE3-B11B-A026F367CF50}"/>
              </a:ext>
            </a:extLst>
          </p:cNvPr>
          <p:cNvSpPr txBox="1"/>
          <p:nvPr/>
        </p:nvSpPr>
        <p:spPr>
          <a:xfrm>
            <a:off x="4978400" y="4828863"/>
            <a:ext cx="3530600" cy="1200329"/>
          </a:xfrm>
          <a:prstGeom prst="rect">
            <a:avLst/>
          </a:prstGeom>
          <a:solidFill>
            <a:srgbClr val="FFC000"/>
          </a:solidFill>
        </p:spPr>
        <p:txBody>
          <a:bodyPr wrap="square" rtlCol="0">
            <a:spAutoFit/>
          </a:bodyPr>
          <a:lstStyle/>
          <a:p>
            <a:r>
              <a:rPr lang="en-US" b="1" u="sng" dirty="0">
                <a:solidFill>
                  <a:schemeClr val="bg1"/>
                </a:solidFill>
              </a:rPr>
              <a:t>Sustainable economic growth</a:t>
            </a:r>
          </a:p>
          <a:p>
            <a:r>
              <a:rPr lang="en-US" dirty="0">
                <a:solidFill>
                  <a:schemeClr val="bg1"/>
                </a:solidFill>
              </a:rPr>
              <a:t>8.3: Job creation</a:t>
            </a:r>
          </a:p>
          <a:p>
            <a:r>
              <a:rPr lang="en-US" dirty="0">
                <a:solidFill>
                  <a:schemeClr val="bg1"/>
                </a:solidFill>
              </a:rPr>
              <a:t>8.5: Inclusive decent jobs</a:t>
            </a:r>
          </a:p>
          <a:p>
            <a:r>
              <a:rPr lang="en-US" dirty="0">
                <a:solidFill>
                  <a:schemeClr val="bg1"/>
                </a:solidFill>
              </a:rPr>
              <a:t>…</a:t>
            </a:r>
          </a:p>
        </p:txBody>
      </p:sp>
      <p:sp>
        <p:nvSpPr>
          <p:cNvPr id="9" name="TextBox 8">
            <a:extLst>
              <a:ext uri="{FF2B5EF4-FFF2-40B4-BE49-F238E27FC236}">
                <a16:creationId xmlns:a16="http://schemas.microsoft.com/office/drawing/2014/main" id="{1C45AD5D-258E-485A-8FD0-46CB2DADB3A4}"/>
              </a:ext>
            </a:extLst>
          </p:cNvPr>
          <p:cNvSpPr txBox="1"/>
          <p:nvPr/>
        </p:nvSpPr>
        <p:spPr>
          <a:xfrm>
            <a:off x="908048" y="4963607"/>
            <a:ext cx="3433233" cy="1200329"/>
          </a:xfrm>
          <a:prstGeom prst="rect">
            <a:avLst/>
          </a:prstGeom>
          <a:solidFill>
            <a:srgbClr val="49172E"/>
          </a:solidFill>
        </p:spPr>
        <p:txBody>
          <a:bodyPr wrap="square" rtlCol="0">
            <a:spAutoFit/>
          </a:bodyPr>
          <a:lstStyle/>
          <a:p>
            <a:r>
              <a:rPr lang="en-US" b="1" u="sng" dirty="0">
                <a:solidFill>
                  <a:schemeClr val="bg1"/>
                </a:solidFill>
              </a:rPr>
              <a:t>Infrastructure and Innovation</a:t>
            </a:r>
          </a:p>
          <a:p>
            <a:r>
              <a:rPr lang="en-US" dirty="0">
                <a:solidFill>
                  <a:schemeClr val="bg1"/>
                </a:solidFill>
              </a:rPr>
              <a:t>9.b: Domestic R&amp;D</a:t>
            </a:r>
          </a:p>
          <a:p>
            <a:r>
              <a:rPr lang="en-US" dirty="0">
                <a:solidFill>
                  <a:schemeClr val="bg1"/>
                </a:solidFill>
              </a:rPr>
              <a:t>9.c: ICT-supported innovations</a:t>
            </a:r>
          </a:p>
          <a:p>
            <a:r>
              <a:rPr lang="en-US" dirty="0">
                <a:solidFill>
                  <a:schemeClr val="bg1"/>
                </a:solidFill>
              </a:rPr>
              <a:t>…</a:t>
            </a:r>
          </a:p>
        </p:txBody>
      </p:sp>
      <p:sp>
        <p:nvSpPr>
          <p:cNvPr id="10" name="TextBox 9">
            <a:extLst>
              <a:ext uri="{FF2B5EF4-FFF2-40B4-BE49-F238E27FC236}">
                <a16:creationId xmlns:a16="http://schemas.microsoft.com/office/drawing/2014/main" id="{7875FAFD-A3E7-4C91-8B19-44D77DFF49E8}"/>
              </a:ext>
            </a:extLst>
          </p:cNvPr>
          <p:cNvSpPr txBox="1"/>
          <p:nvPr/>
        </p:nvSpPr>
        <p:spPr>
          <a:xfrm>
            <a:off x="196848" y="2868210"/>
            <a:ext cx="2908300" cy="1477328"/>
          </a:xfrm>
          <a:prstGeom prst="rect">
            <a:avLst/>
          </a:prstGeom>
          <a:solidFill>
            <a:srgbClr val="7030A0"/>
          </a:solidFill>
        </p:spPr>
        <p:txBody>
          <a:bodyPr wrap="square" rtlCol="0">
            <a:spAutoFit/>
          </a:bodyPr>
          <a:lstStyle/>
          <a:p>
            <a:r>
              <a:rPr lang="en-US" b="1" u="sng" dirty="0">
                <a:solidFill>
                  <a:schemeClr val="bg1"/>
                </a:solidFill>
              </a:rPr>
              <a:t>Inequality</a:t>
            </a:r>
          </a:p>
          <a:p>
            <a:r>
              <a:rPr lang="en-US" dirty="0">
                <a:solidFill>
                  <a:schemeClr val="bg1"/>
                </a:solidFill>
              </a:rPr>
              <a:t>10.1: Accelerate income growth of the bottom 40%</a:t>
            </a:r>
          </a:p>
          <a:p>
            <a:r>
              <a:rPr lang="en-US" dirty="0">
                <a:solidFill>
                  <a:schemeClr val="bg1"/>
                </a:solidFill>
              </a:rPr>
              <a:t>10.7: Safe migration</a:t>
            </a:r>
          </a:p>
          <a:p>
            <a:r>
              <a:rPr lang="en-US" dirty="0">
                <a:solidFill>
                  <a:schemeClr val="bg1"/>
                </a:solidFill>
              </a:rPr>
              <a:t>…</a:t>
            </a:r>
          </a:p>
        </p:txBody>
      </p:sp>
      <p:sp>
        <p:nvSpPr>
          <p:cNvPr id="11" name="Title 1">
            <a:extLst>
              <a:ext uri="{FF2B5EF4-FFF2-40B4-BE49-F238E27FC236}">
                <a16:creationId xmlns:a16="http://schemas.microsoft.com/office/drawing/2014/main" id="{627698EF-E0B9-408B-A815-09B33CDA4CDA}"/>
              </a:ext>
            </a:extLst>
          </p:cNvPr>
          <p:cNvSpPr>
            <a:spLocks noGrp="1"/>
          </p:cNvSpPr>
          <p:nvPr>
            <p:ph type="title"/>
          </p:nvPr>
        </p:nvSpPr>
        <p:spPr>
          <a:xfrm>
            <a:off x="2761487" y="114107"/>
            <a:ext cx="3708401" cy="441847"/>
          </a:xfrm>
        </p:spPr>
        <p:txBody>
          <a:bodyPr>
            <a:noAutofit/>
          </a:bodyPr>
          <a:lstStyle/>
          <a:p>
            <a:pPr algn="ctr"/>
            <a:r>
              <a:rPr lang="en-US" sz="3600" dirty="0"/>
              <a:t>CRVS and SDGs</a:t>
            </a:r>
          </a:p>
        </p:txBody>
      </p:sp>
    </p:spTree>
    <p:extLst>
      <p:ext uri="{BB962C8B-B14F-4D97-AF65-F5344CB8AC3E}">
        <p14:creationId xmlns:p14="http://schemas.microsoft.com/office/powerpoint/2010/main" val="1864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571D-75E7-4090-AA38-91DB8F79D4DD}"/>
              </a:ext>
            </a:extLst>
          </p:cNvPr>
          <p:cNvSpPr>
            <a:spLocks noGrp="1"/>
          </p:cNvSpPr>
          <p:nvPr>
            <p:ph type="title"/>
          </p:nvPr>
        </p:nvSpPr>
        <p:spPr>
          <a:xfrm>
            <a:off x="457200" y="40958"/>
            <a:ext cx="7445022" cy="1143000"/>
          </a:xfrm>
        </p:spPr>
        <p:txBody>
          <a:bodyPr>
            <a:normAutofit/>
          </a:bodyPr>
          <a:lstStyle/>
          <a:p>
            <a:r>
              <a:rPr lang="en-US" sz="3200" dirty="0"/>
              <a:t>CRVS and SDGs</a:t>
            </a:r>
          </a:p>
        </p:txBody>
      </p:sp>
      <p:sp>
        <p:nvSpPr>
          <p:cNvPr id="3" name="Content Placeholder 2">
            <a:extLst>
              <a:ext uri="{FF2B5EF4-FFF2-40B4-BE49-F238E27FC236}">
                <a16:creationId xmlns:a16="http://schemas.microsoft.com/office/drawing/2014/main" id="{C0E44399-1CE5-45A0-BC2A-F8BDEBFE32FB}"/>
              </a:ext>
            </a:extLst>
          </p:cNvPr>
          <p:cNvSpPr>
            <a:spLocks noGrp="1"/>
          </p:cNvSpPr>
          <p:nvPr>
            <p:ph idx="1"/>
          </p:nvPr>
        </p:nvSpPr>
        <p:spPr>
          <a:xfrm>
            <a:off x="74779" y="1104938"/>
            <a:ext cx="3827262" cy="5625045"/>
          </a:xfrm>
        </p:spPr>
        <p:txBody>
          <a:bodyPr>
            <a:normAutofit/>
          </a:bodyPr>
          <a:lstStyle/>
          <a:p>
            <a:pPr marL="0" indent="0">
              <a:buNone/>
            </a:pPr>
            <a:r>
              <a:rPr lang="en-US" sz="2000" b="1" dirty="0"/>
              <a:t>Well-functioning CRVS systems are: </a:t>
            </a:r>
          </a:p>
          <a:p>
            <a:r>
              <a:rPr lang="en-US" sz="2000" dirty="0"/>
              <a:t>Essential</a:t>
            </a:r>
            <a:r>
              <a:rPr lang="en-US" sz="2000" i="1" dirty="0"/>
              <a:t> for </a:t>
            </a:r>
            <a:r>
              <a:rPr lang="en-US" sz="2000" b="1" i="1" dirty="0"/>
              <a:t>planning and implementing SDGs </a:t>
            </a:r>
            <a:r>
              <a:rPr lang="en-US" sz="2000" dirty="0"/>
              <a:t>related to social inclusion, health, education, good governance, etc.</a:t>
            </a:r>
          </a:p>
          <a:p>
            <a:pPr marL="0" indent="0">
              <a:buNone/>
            </a:pPr>
            <a:endParaRPr lang="en-US" sz="2000" dirty="0"/>
          </a:p>
          <a:p>
            <a:r>
              <a:rPr lang="en-US" sz="2000" dirty="0"/>
              <a:t>Best source for continuous and timely data to </a:t>
            </a:r>
            <a:r>
              <a:rPr lang="en-US" sz="2000" b="1" i="1" dirty="0"/>
              <a:t>monitor SDGs </a:t>
            </a:r>
            <a:r>
              <a:rPr lang="en-US" sz="2000" i="1" dirty="0"/>
              <a:t> </a:t>
            </a:r>
            <a:r>
              <a:rPr lang="en-US" sz="2000" dirty="0"/>
              <a:t>related to maternal mortality, NCD related deaths, etc.</a:t>
            </a:r>
          </a:p>
          <a:p>
            <a:pPr marL="0" indent="0">
              <a:buNone/>
            </a:pPr>
            <a:endParaRPr lang="en-US" sz="2000" dirty="0"/>
          </a:p>
          <a:p>
            <a:r>
              <a:rPr lang="en-US" sz="2000" dirty="0"/>
              <a:t>Source of </a:t>
            </a:r>
            <a:r>
              <a:rPr lang="en-US" sz="2000" b="1" i="1" dirty="0"/>
              <a:t>72</a:t>
            </a:r>
            <a:r>
              <a:rPr lang="en-US" sz="2000" b="1" dirty="0"/>
              <a:t>+ </a:t>
            </a:r>
            <a:r>
              <a:rPr lang="en-US" sz="2000" b="1" i="1" dirty="0"/>
              <a:t>of 232 SDG indicators</a:t>
            </a:r>
            <a:endParaRPr lang="en-US" sz="2000" dirty="0"/>
          </a:p>
        </p:txBody>
      </p:sp>
      <p:grpSp>
        <p:nvGrpSpPr>
          <p:cNvPr id="10" name="Group 9"/>
          <p:cNvGrpSpPr/>
          <p:nvPr/>
        </p:nvGrpSpPr>
        <p:grpSpPr>
          <a:xfrm>
            <a:off x="3902041" y="146304"/>
            <a:ext cx="5241960" cy="6711696"/>
            <a:chOff x="5201919" y="1422401"/>
            <a:chExt cx="3576321" cy="5329763"/>
          </a:xfrm>
        </p:grpSpPr>
        <p:sp>
          <p:nvSpPr>
            <p:cNvPr id="6" name="Content Placeholder 2">
              <a:extLst>
                <a:ext uri="{FF2B5EF4-FFF2-40B4-BE49-F238E27FC236}">
                  <a16:creationId xmlns:a16="http://schemas.microsoft.com/office/drawing/2014/main" id="{98F7CC3C-9C91-499B-9391-4955DB4D5F47}"/>
                </a:ext>
              </a:extLst>
            </p:cNvPr>
            <p:cNvSpPr txBox="1">
              <a:spLocks/>
            </p:cNvSpPr>
            <p:nvPr/>
          </p:nvSpPr>
          <p:spPr>
            <a:xfrm>
              <a:off x="5267642" y="1422401"/>
              <a:ext cx="3510598" cy="549652"/>
            </a:xfrm>
            <a:prstGeom prst="rect">
              <a:avLst/>
            </a:prstGeom>
          </p:spPr>
          <p:txBody>
            <a:bodyPr vert="horz" lIns="91440" tIns="45720" rIns="91440" bIns="45720" rtlCol="0">
              <a:normAutofit/>
            </a:bodyPr>
            <a:lstStyle>
              <a:lvl1pPr marL="450850" indent="-450850" algn="l" defTabSz="457200" rtl="0" eaLnBrk="1" latinLnBrk="0" hangingPunct="1">
                <a:spcBef>
                  <a:spcPct val="20000"/>
                </a:spcBef>
                <a:buSzPct val="100000"/>
                <a:buFontTx/>
                <a:buBlip>
                  <a:blip r:embed="rId3"/>
                </a:buBlip>
                <a:defRPr sz="3200" kern="1200">
                  <a:solidFill>
                    <a:schemeClr val="tx1"/>
                  </a:solidFill>
                  <a:latin typeface="Arial"/>
                  <a:ea typeface="+mn-ea"/>
                  <a:cs typeface="Arial"/>
                </a:defRPr>
              </a:lvl1pPr>
              <a:lvl2pPr marL="903288" indent="-446088" algn="l" defTabSz="457200" rtl="0" eaLnBrk="1" latinLnBrk="0" hangingPunct="1">
                <a:spcBef>
                  <a:spcPct val="20000"/>
                </a:spcBef>
                <a:buSzPct val="100000"/>
                <a:buFontTx/>
                <a:buBlip>
                  <a:blip r:embed="rId4"/>
                </a:buBlip>
                <a:defRPr sz="2800" kern="1200">
                  <a:solidFill>
                    <a:schemeClr val="tx1"/>
                  </a:solidFill>
                  <a:latin typeface="Arial"/>
                  <a:ea typeface="+mn-ea"/>
                  <a:cs typeface="Arial"/>
                </a:defRPr>
              </a:lvl2pPr>
              <a:lvl3pPr marL="1339850" indent="-425450" algn="l" defTabSz="457200" rtl="0" eaLnBrk="1" latinLnBrk="0" hangingPunct="1">
                <a:spcBef>
                  <a:spcPct val="20000"/>
                </a:spcBef>
                <a:buSzPct val="100000"/>
                <a:buFontTx/>
                <a:buBlip>
                  <a:blip r:embed="rId5"/>
                </a:buBlip>
                <a:defRPr sz="2400" kern="1200">
                  <a:solidFill>
                    <a:schemeClr val="tx1"/>
                  </a:solidFill>
                  <a:latin typeface="Arial"/>
                  <a:ea typeface="+mn-ea"/>
                  <a:cs typeface="Arial"/>
                </a:defRPr>
              </a:lvl3pPr>
              <a:lvl4pPr marL="1792288" indent="-420688" algn="l" defTabSz="457200" rtl="0" eaLnBrk="1" latinLnBrk="0" hangingPunct="1">
                <a:spcBef>
                  <a:spcPct val="20000"/>
                </a:spcBef>
                <a:buSzPct val="100000"/>
                <a:buFontTx/>
                <a:buBlip>
                  <a:blip r:embed="rId6"/>
                </a:buBlip>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Figure: </a:t>
              </a:r>
              <a:r>
                <a:rPr lang="en-US" sz="1600" dirty="0"/>
                <a:t>SDG indicators sourced from a CRVS system</a:t>
              </a:r>
            </a:p>
          </p:txBody>
        </p:sp>
        <p:pic>
          <p:nvPicPr>
            <p:cNvPr id="8" name="Picture 7" descr="Screen Clipping"/>
            <p:cNvPicPr>
              <a:picLocks noChangeAspect="1"/>
            </p:cNvPicPr>
            <p:nvPr/>
          </p:nvPicPr>
          <p:blipFill rotWithShape="1">
            <a:blip r:embed="rId7">
              <a:extLst>
                <a:ext uri="{28A0092B-C50C-407E-A947-70E740481C1C}">
                  <a14:useLocalDpi xmlns:a14="http://schemas.microsoft.com/office/drawing/2010/main" val="0"/>
                </a:ext>
              </a:extLst>
            </a:blip>
            <a:srcRect l="7238" t="10144"/>
            <a:stretch/>
          </p:blipFill>
          <p:spPr>
            <a:xfrm>
              <a:off x="5267642" y="1972052"/>
              <a:ext cx="3510598" cy="4574222"/>
            </a:xfrm>
            <a:prstGeom prst="rect">
              <a:avLst/>
            </a:prstGeom>
          </p:spPr>
        </p:pic>
        <p:sp>
          <p:nvSpPr>
            <p:cNvPr id="9" name="TextBox 8"/>
            <p:cNvSpPr txBox="1"/>
            <p:nvPr/>
          </p:nvSpPr>
          <p:spPr>
            <a:xfrm>
              <a:off x="5201919" y="6489113"/>
              <a:ext cx="2462982" cy="263051"/>
            </a:xfrm>
            <a:prstGeom prst="rect">
              <a:avLst/>
            </a:prstGeom>
            <a:noFill/>
          </p:spPr>
          <p:txBody>
            <a:bodyPr wrap="square" rtlCol="0">
              <a:spAutoFit/>
            </a:bodyPr>
            <a:lstStyle/>
            <a:p>
              <a:pPr lvl="0"/>
              <a:r>
                <a:rPr lang="en-US" sz="1000" i="1" dirty="0">
                  <a:solidFill>
                    <a:prstClr val="black"/>
                  </a:solidFill>
                </a:rPr>
                <a:t>Source: Data for Health</a:t>
              </a:r>
            </a:p>
          </p:txBody>
        </p:sp>
      </p:grpSp>
    </p:spTree>
    <p:extLst>
      <p:ext uri="{BB962C8B-B14F-4D97-AF65-F5344CB8AC3E}">
        <p14:creationId xmlns:p14="http://schemas.microsoft.com/office/powerpoint/2010/main" val="114357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0148-9912-4D55-97D6-3623E83D6DA2}"/>
              </a:ext>
            </a:extLst>
          </p:cNvPr>
          <p:cNvSpPr>
            <a:spLocks noGrp="1"/>
          </p:cNvSpPr>
          <p:nvPr>
            <p:ph type="title"/>
          </p:nvPr>
        </p:nvSpPr>
        <p:spPr>
          <a:xfrm>
            <a:off x="248717" y="274638"/>
            <a:ext cx="7653505" cy="1143000"/>
          </a:xfrm>
        </p:spPr>
        <p:txBody>
          <a:bodyPr/>
          <a:lstStyle/>
          <a:p>
            <a:r>
              <a:rPr lang="en-US" sz="3600" b="1" dirty="0"/>
              <a:t>SDG 3.2: Ending preventable deaths to newborns and children under 5</a:t>
            </a:r>
            <a:endParaRPr lang="en-US" sz="3600" dirty="0"/>
          </a:p>
        </p:txBody>
      </p:sp>
      <p:pic>
        <p:nvPicPr>
          <p:cNvPr id="38" name="Picture 37" descr="A screenshot of a cell phone&#10;&#10;Description generated with very high confidence">
            <a:extLst>
              <a:ext uri="{FF2B5EF4-FFF2-40B4-BE49-F238E27FC236}">
                <a16:creationId xmlns:a16="http://schemas.microsoft.com/office/drawing/2014/main" id="{D30E8E0E-1BA3-46DC-8037-1440444A0CAE}"/>
              </a:ext>
            </a:extLst>
          </p:cNvPr>
          <p:cNvPicPr>
            <a:picLocks noChangeAspect="1"/>
          </p:cNvPicPr>
          <p:nvPr/>
        </p:nvPicPr>
        <p:blipFill>
          <a:blip r:embed="rId2"/>
          <a:stretch>
            <a:fillRect/>
          </a:stretch>
        </p:blipFill>
        <p:spPr>
          <a:xfrm>
            <a:off x="1062944" y="1795756"/>
            <a:ext cx="7487578" cy="4714772"/>
          </a:xfrm>
          <a:prstGeom prst="rect">
            <a:avLst/>
          </a:prstGeom>
        </p:spPr>
      </p:pic>
    </p:spTree>
    <p:extLst>
      <p:ext uri="{BB962C8B-B14F-4D97-AF65-F5344CB8AC3E}">
        <p14:creationId xmlns:p14="http://schemas.microsoft.com/office/powerpoint/2010/main" val="3573692064"/>
      </p:ext>
    </p:extLst>
  </p:cSld>
  <p:clrMapOvr>
    <a:masterClrMapping/>
  </p:clrMapOvr>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1411</Words>
  <Application>Microsoft Office PowerPoint</Application>
  <PresentationFormat>On-screen Show (4:3)</PresentationFormat>
  <Paragraphs>194</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MT Black</vt:lpstr>
      <vt:lpstr>Calibri</vt:lpstr>
      <vt:lpstr>Lucida Grande</vt:lpstr>
      <vt:lpstr>Wingdings</vt:lpstr>
      <vt:lpstr>Office Theme</vt:lpstr>
      <vt:lpstr>PowerPoint Presentation</vt:lpstr>
      <vt:lpstr>Objectives of the Session</vt:lpstr>
      <vt:lpstr>Overview of current CRVS issues to be covered in Session 3</vt:lpstr>
      <vt:lpstr>PowerPoint Presentation</vt:lpstr>
      <vt:lpstr>Sustainable Development Goal 16: Target 16.9</vt:lpstr>
      <vt:lpstr>Sustainable Development Goal 17: Indicator 17.19.2(b): </vt:lpstr>
      <vt:lpstr>CRVS and SDGs</vt:lpstr>
      <vt:lpstr>CRVS and SDGs</vt:lpstr>
      <vt:lpstr>SDG 3.2: Ending preventable deaths to newborns and children under 5</vt:lpstr>
      <vt:lpstr>Can we be Ambitious? Shift Planning from Statistics to Persons</vt:lpstr>
      <vt:lpstr>Thinking SDG and CRVS Together</vt:lpstr>
      <vt:lpstr>Citizen’s Lifecycle with Govt.</vt:lpstr>
      <vt:lpstr>Role of Whole-of-Govt. Coordination to Create Dramatic Improvement</vt:lpstr>
      <vt:lpstr>3 Partnerships</vt:lpstr>
      <vt:lpstr>Thank you!  For more information, please visit: www.getinthepicture.org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Marskell</dc:creator>
  <cp:lastModifiedBy>Anir Chowdhury</cp:lastModifiedBy>
  <cp:revision>145</cp:revision>
  <dcterms:created xsi:type="dcterms:W3CDTF">2014-06-11T13:52:29Z</dcterms:created>
  <dcterms:modified xsi:type="dcterms:W3CDTF">2018-11-14T01:50:53Z</dcterms:modified>
</cp:coreProperties>
</file>