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43"/>
  </p:notesMasterIdLst>
  <p:sldIdLst>
    <p:sldId id="256" r:id="rId2"/>
    <p:sldId id="257" r:id="rId3"/>
    <p:sldId id="285" r:id="rId4"/>
    <p:sldId id="287" r:id="rId5"/>
    <p:sldId id="288" r:id="rId6"/>
    <p:sldId id="259" r:id="rId7"/>
    <p:sldId id="290" r:id="rId8"/>
    <p:sldId id="283" r:id="rId9"/>
    <p:sldId id="284" r:id="rId10"/>
    <p:sldId id="261" r:id="rId11"/>
    <p:sldId id="293" r:id="rId12"/>
    <p:sldId id="337" r:id="rId13"/>
    <p:sldId id="405" r:id="rId14"/>
    <p:sldId id="403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18" r:id="rId27"/>
    <p:sldId id="419" r:id="rId28"/>
    <p:sldId id="420" r:id="rId29"/>
    <p:sldId id="421" r:id="rId30"/>
    <p:sldId id="404" r:id="rId31"/>
    <p:sldId id="422" r:id="rId32"/>
    <p:sldId id="424" r:id="rId33"/>
    <p:sldId id="425" r:id="rId34"/>
    <p:sldId id="428" r:id="rId35"/>
    <p:sldId id="426" r:id="rId36"/>
    <p:sldId id="427" r:id="rId37"/>
    <p:sldId id="292" r:id="rId38"/>
    <p:sldId id="300" r:id="rId39"/>
    <p:sldId id="301" r:id="rId40"/>
    <p:sldId id="302" r:id="rId41"/>
    <p:sldId id="303" r:id="rId42"/>
  </p:sldIdLst>
  <p:sldSz cx="9144000" cy="5143500" type="screen16x9"/>
  <p:notesSz cx="6858000" cy="9144000"/>
  <p:embeddedFontLst>
    <p:embeddedFont>
      <p:font typeface="Open Sans" panose="020B0604020202020204" charset="0"/>
      <p:regular r:id="rId44"/>
      <p:bold r:id="rId45"/>
      <p:italic r:id="rId46"/>
      <p:boldItalic r:id="rId47"/>
    </p:embeddedFont>
    <p:embeddedFont>
      <p:font typeface="Merriweather" panose="020B060402020202020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Title" id="{D6D08FE4-8F0A-4707-A36C-CB240379760A}">
          <p14:sldIdLst>
            <p14:sldId id="256"/>
          </p14:sldIdLst>
        </p14:section>
        <p14:section name="Introduction" id="{ECA2C2D9-04D8-465E-B603-3E3A1FC49AFC}">
          <p14:sldIdLst>
            <p14:sldId id="257"/>
          </p14:sldIdLst>
        </p14:section>
        <p14:section name="Data Display Solutions" id="{67DE78AF-CE80-4DA3-B9F7-24FA0EF62C79}">
          <p14:sldIdLst>
            <p14:sldId id="285"/>
            <p14:sldId id="287"/>
            <p14:sldId id="288"/>
          </p14:sldIdLst>
        </p14:section>
        <p14:section name="Stand-Alone Visualizations" id="{10B02DDD-7547-450D-A575-46AEF72ECC62}">
          <p14:sldIdLst>
            <p14:sldId id="259"/>
            <p14:sldId id="290"/>
            <p14:sldId id="283"/>
            <p14:sldId id="284"/>
            <p14:sldId id="261"/>
            <p14:sldId id="293"/>
            <p14:sldId id="337"/>
            <p14:sldId id="405"/>
            <p14:sldId id="403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04"/>
            <p14:sldId id="422"/>
            <p14:sldId id="424"/>
            <p14:sldId id="425"/>
            <p14:sldId id="428"/>
            <p14:sldId id="426"/>
            <p14:sldId id="427"/>
            <p14:sldId id="292"/>
            <p14:sldId id="300"/>
            <p14:sldId id="301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E87"/>
    <a:srgbClr val="FFA800"/>
    <a:srgbClr val="D9D9D9"/>
    <a:srgbClr val="FFB424"/>
    <a:srgbClr val="F97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BC4D65-938A-4B2C-8CCD-C6D1BF9DAC23}">
  <a:tblStyle styleId="{6FBC4D65-938A-4B2C-8CCD-C6D1BF9DAC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7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CD4764-C58B-42FC-A23D-A912FF80075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2CAC79-E63E-4D73-B938-857CBAE8611A}">
      <dgm:prSet phldrT="[Text]" custT="1"/>
      <dgm:spPr/>
      <dgm:t>
        <a:bodyPr/>
        <a:lstStyle/>
        <a:p>
          <a:pPr algn="l"/>
          <a:r>
            <a:rPr lang="en-US" sz="3200" b="1" dirty="0">
              <a:solidFill>
                <a:srgbClr val="FFB424"/>
              </a:solidFill>
            </a:rPr>
            <a:t>Top Down</a:t>
          </a:r>
          <a:br>
            <a:rPr lang="en-US" sz="3200" b="1" dirty="0">
              <a:solidFill>
                <a:srgbClr val="121E87"/>
              </a:solidFill>
            </a:rPr>
          </a:br>
          <a:r>
            <a:rPr lang="en-US" sz="2400" dirty="0"/>
            <a:t>relevant objects</a:t>
          </a:r>
          <a:endParaRPr lang="en-US" sz="2400" b="1" dirty="0">
            <a:solidFill>
              <a:srgbClr val="121E87"/>
            </a:solidFill>
          </a:endParaRPr>
        </a:p>
      </dgm:t>
    </dgm:pt>
    <dgm:pt modelId="{B2C64343-29C1-4EC8-8FA1-9E193F4719CE}" type="parTrans" cxnId="{CD692286-3F76-4461-B2FF-8307068C01D3}">
      <dgm:prSet/>
      <dgm:spPr/>
      <dgm:t>
        <a:bodyPr/>
        <a:lstStyle/>
        <a:p>
          <a:endParaRPr lang="en-US"/>
        </a:p>
      </dgm:t>
    </dgm:pt>
    <dgm:pt modelId="{D1651F2C-A482-4BE6-AB91-9EDAE262A7EB}" type="sibTrans" cxnId="{CD692286-3F76-4461-B2FF-8307068C01D3}">
      <dgm:prSet/>
      <dgm:spPr/>
      <dgm:t>
        <a:bodyPr/>
        <a:lstStyle/>
        <a:p>
          <a:endParaRPr lang="en-US"/>
        </a:p>
      </dgm:t>
    </dgm:pt>
    <dgm:pt modelId="{70B0064D-81A9-4EAB-B1F3-F4114CF6CFF7}">
      <dgm:prSet phldrT="[Text]" custT="1"/>
      <dgm:spPr/>
      <dgm:t>
        <a:bodyPr/>
        <a:lstStyle/>
        <a:p>
          <a:pPr algn="r"/>
          <a:r>
            <a:rPr lang="en-US" sz="3200" b="1" dirty="0">
              <a:solidFill>
                <a:srgbClr val="FFB424"/>
              </a:solidFill>
            </a:rPr>
            <a:t>Bottom Up</a:t>
          </a:r>
          <a:br>
            <a:rPr lang="en-US" sz="2800" b="1" dirty="0">
              <a:solidFill>
                <a:srgbClr val="121E87"/>
              </a:solidFill>
            </a:rPr>
          </a:br>
          <a:r>
            <a:rPr lang="en-US" sz="2400" dirty="0"/>
            <a:t>noticeable features</a:t>
          </a:r>
          <a:endParaRPr lang="en-US" sz="2800" b="1" dirty="0">
            <a:solidFill>
              <a:srgbClr val="121E87"/>
            </a:solidFill>
          </a:endParaRPr>
        </a:p>
      </dgm:t>
    </dgm:pt>
    <dgm:pt modelId="{AD412E7B-5EF3-4A64-9420-FD3E475F3CAC}" type="parTrans" cxnId="{B794FE8C-9247-41E1-AC1B-0A415B66ABEC}">
      <dgm:prSet/>
      <dgm:spPr/>
      <dgm:t>
        <a:bodyPr/>
        <a:lstStyle/>
        <a:p>
          <a:endParaRPr lang="en-US"/>
        </a:p>
      </dgm:t>
    </dgm:pt>
    <dgm:pt modelId="{561B02FE-BCC3-4A47-B6ED-CF13FF0E0227}" type="sibTrans" cxnId="{B794FE8C-9247-41E1-AC1B-0A415B66ABEC}">
      <dgm:prSet/>
      <dgm:spPr/>
      <dgm:t>
        <a:bodyPr/>
        <a:lstStyle/>
        <a:p>
          <a:endParaRPr lang="en-US"/>
        </a:p>
      </dgm:t>
    </dgm:pt>
    <dgm:pt modelId="{A6ECB763-9125-4525-8BAB-AC39D9F8A359}" type="pres">
      <dgm:prSet presAssocID="{3FCD4764-C58B-42FC-A23D-A912FF800759}" presName="compositeShape" presStyleCnt="0">
        <dgm:presLayoutVars>
          <dgm:chMax val="2"/>
          <dgm:dir/>
          <dgm:resizeHandles val="exact"/>
        </dgm:presLayoutVars>
      </dgm:prSet>
      <dgm:spPr/>
    </dgm:pt>
    <dgm:pt modelId="{043F51EC-B152-4B41-823C-267C3896D840}" type="pres">
      <dgm:prSet presAssocID="{3FCD4764-C58B-42FC-A23D-A912FF800759}" presName="divider" presStyleLbl="fgShp" presStyleIdx="0" presStyleCnt="1" custAng="300000"/>
      <dgm:spPr/>
    </dgm:pt>
    <dgm:pt modelId="{522423C7-2AC5-4FAA-928F-D5EAE26E6902}" type="pres">
      <dgm:prSet presAssocID="{7C2CAC79-E63E-4D73-B938-857CBAE8611A}" presName="downArrow" presStyleLbl="node1" presStyleIdx="0" presStyleCnt="2" custScaleX="63958" custLinFactNeighborX="2543" custLinFactNeighborY="-1700"/>
      <dgm:spPr>
        <a:solidFill>
          <a:srgbClr val="121E87"/>
        </a:solidFill>
      </dgm:spPr>
    </dgm:pt>
    <dgm:pt modelId="{7E93CEBC-E0F8-444D-8E9C-FFF4511FD0E1}" type="pres">
      <dgm:prSet presAssocID="{7C2CAC79-E63E-4D73-B938-857CBAE8611A}" presName="downArrowText" presStyleLbl="revTx" presStyleIdx="0" presStyleCnt="2" custScaleX="186136" custLinFactNeighborX="5922" custLinFactNeighborY="-1578">
        <dgm:presLayoutVars>
          <dgm:bulletEnabled val="1"/>
        </dgm:presLayoutVars>
      </dgm:prSet>
      <dgm:spPr/>
    </dgm:pt>
    <dgm:pt modelId="{64F8FEFC-CADC-4F2A-86A8-53ECF24ADF4D}" type="pres">
      <dgm:prSet presAssocID="{70B0064D-81A9-4EAB-B1F3-F4114CF6CFF7}" presName="upArrow" presStyleLbl="node1" presStyleIdx="1" presStyleCnt="2" custScaleX="63996" custLinFactNeighborX="18362" custLinFactNeighborY="9306"/>
      <dgm:spPr>
        <a:solidFill>
          <a:srgbClr val="121E87"/>
        </a:solidFill>
      </dgm:spPr>
    </dgm:pt>
    <dgm:pt modelId="{06F15C99-BDD8-40E2-AF37-1EC509E898E1}" type="pres">
      <dgm:prSet presAssocID="{70B0064D-81A9-4EAB-B1F3-F4114CF6CFF7}" presName="upArrowText" presStyleLbl="revTx" presStyleIdx="1" presStyleCnt="2" custScaleX="201997" custLinFactNeighborX="18893" custLinFactNeighborY="-2819">
        <dgm:presLayoutVars>
          <dgm:bulletEnabled val="1"/>
        </dgm:presLayoutVars>
      </dgm:prSet>
      <dgm:spPr/>
    </dgm:pt>
  </dgm:ptLst>
  <dgm:cxnLst>
    <dgm:cxn modelId="{CD692286-3F76-4461-B2FF-8307068C01D3}" srcId="{3FCD4764-C58B-42FC-A23D-A912FF800759}" destId="{7C2CAC79-E63E-4D73-B938-857CBAE8611A}" srcOrd="0" destOrd="0" parTransId="{B2C64343-29C1-4EC8-8FA1-9E193F4719CE}" sibTransId="{D1651F2C-A482-4BE6-AB91-9EDAE262A7EB}"/>
    <dgm:cxn modelId="{B794FE8C-9247-41E1-AC1B-0A415B66ABEC}" srcId="{3FCD4764-C58B-42FC-A23D-A912FF800759}" destId="{70B0064D-81A9-4EAB-B1F3-F4114CF6CFF7}" srcOrd="1" destOrd="0" parTransId="{AD412E7B-5EF3-4A64-9420-FD3E475F3CAC}" sibTransId="{561B02FE-BCC3-4A47-B6ED-CF13FF0E0227}"/>
    <dgm:cxn modelId="{C025E9AA-E4D0-4B64-988A-1BD2AA59F03D}" type="presOf" srcId="{7C2CAC79-E63E-4D73-B938-857CBAE8611A}" destId="{7E93CEBC-E0F8-444D-8E9C-FFF4511FD0E1}" srcOrd="0" destOrd="0" presId="urn:microsoft.com/office/officeart/2005/8/layout/arrow3"/>
    <dgm:cxn modelId="{17B3DDCB-5586-4943-ACDE-BF495B836340}" type="presOf" srcId="{3FCD4764-C58B-42FC-A23D-A912FF800759}" destId="{A6ECB763-9125-4525-8BAB-AC39D9F8A359}" srcOrd="0" destOrd="0" presId="urn:microsoft.com/office/officeart/2005/8/layout/arrow3"/>
    <dgm:cxn modelId="{1006D0FA-25A3-4D02-8BBA-9279C1B9CDD7}" type="presOf" srcId="{70B0064D-81A9-4EAB-B1F3-F4114CF6CFF7}" destId="{06F15C99-BDD8-40E2-AF37-1EC509E898E1}" srcOrd="0" destOrd="0" presId="urn:microsoft.com/office/officeart/2005/8/layout/arrow3"/>
    <dgm:cxn modelId="{E4704342-8E4B-4D08-8155-60E6620A840E}" type="presParOf" srcId="{A6ECB763-9125-4525-8BAB-AC39D9F8A359}" destId="{043F51EC-B152-4B41-823C-267C3896D840}" srcOrd="0" destOrd="0" presId="urn:microsoft.com/office/officeart/2005/8/layout/arrow3"/>
    <dgm:cxn modelId="{F868B147-1666-4D62-8F2C-A3A7AEA4E349}" type="presParOf" srcId="{A6ECB763-9125-4525-8BAB-AC39D9F8A359}" destId="{522423C7-2AC5-4FAA-928F-D5EAE26E6902}" srcOrd="1" destOrd="0" presId="urn:microsoft.com/office/officeart/2005/8/layout/arrow3"/>
    <dgm:cxn modelId="{DB79CB27-41ED-410A-8CC4-1CBFA3238E84}" type="presParOf" srcId="{A6ECB763-9125-4525-8BAB-AC39D9F8A359}" destId="{7E93CEBC-E0F8-444D-8E9C-FFF4511FD0E1}" srcOrd="2" destOrd="0" presId="urn:microsoft.com/office/officeart/2005/8/layout/arrow3"/>
    <dgm:cxn modelId="{DDAD814D-C83B-42AF-BAC1-59398E40CADB}" type="presParOf" srcId="{A6ECB763-9125-4525-8BAB-AC39D9F8A359}" destId="{64F8FEFC-CADC-4F2A-86A8-53ECF24ADF4D}" srcOrd="3" destOrd="0" presId="urn:microsoft.com/office/officeart/2005/8/layout/arrow3"/>
    <dgm:cxn modelId="{64C01040-CF49-44FE-A5CA-E6EE081644E7}" type="presParOf" srcId="{A6ECB763-9125-4525-8BAB-AC39D9F8A359}" destId="{06F15C99-BDD8-40E2-AF37-1EC509E898E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F51EC-B152-4B41-823C-267C3896D840}">
      <dsp:nvSpPr>
        <dsp:cNvPr id="0" name=""/>
        <dsp:cNvSpPr/>
      </dsp:nvSpPr>
      <dsp:spPr>
        <a:xfrm>
          <a:off x="17110" y="1511504"/>
          <a:ext cx="5541548" cy="634590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423C7-2AC5-4FAA-928F-D5EAE26E6902}">
      <dsp:nvSpPr>
        <dsp:cNvPr id="0" name=""/>
        <dsp:cNvSpPr/>
      </dsp:nvSpPr>
      <dsp:spPr>
        <a:xfrm>
          <a:off x="1013072" y="158008"/>
          <a:ext cx="1069845" cy="1463040"/>
        </a:xfrm>
        <a:prstGeom prst="downArrow">
          <a:avLst/>
        </a:prstGeom>
        <a:solidFill>
          <a:srgbClr val="121E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3CEBC-E0F8-444D-8E9C-FFF4511FD0E1}">
      <dsp:nvSpPr>
        <dsp:cNvPr id="0" name=""/>
        <dsp:cNvSpPr/>
      </dsp:nvSpPr>
      <dsp:spPr>
        <a:xfrm>
          <a:off x="2254644" y="0"/>
          <a:ext cx="3321124" cy="153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B424"/>
              </a:solidFill>
            </a:rPr>
            <a:t>Top Down</a:t>
          </a:r>
          <a:br>
            <a:rPr lang="en-US" sz="3200" b="1" kern="1200" dirty="0">
              <a:solidFill>
                <a:srgbClr val="121E87"/>
              </a:solidFill>
            </a:rPr>
          </a:br>
          <a:r>
            <a:rPr lang="en-US" sz="2400" kern="1200" dirty="0"/>
            <a:t>relevant objects</a:t>
          </a:r>
          <a:endParaRPr lang="en-US" sz="2400" b="1" kern="1200" dirty="0">
            <a:solidFill>
              <a:srgbClr val="121E87"/>
            </a:solidFill>
          </a:endParaRPr>
        </a:p>
      </dsp:txBody>
      <dsp:txXfrm>
        <a:off x="2254644" y="0"/>
        <a:ext cx="3321124" cy="1536192"/>
      </dsp:txXfrm>
    </dsp:sp>
    <dsp:sp modelId="{64F8FEFC-CADC-4F2A-86A8-53ECF24ADF4D}">
      <dsp:nvSpPr>
        <dsp:cNvPr id="0" name=""/>
        <dsp:cNvSpPr/>
      </dsp:nvSpPr>
      <dsp:spPr>
        <a:xfrm>
          <a:off x="3842217" y="2147830"/>
          <a:ext cx="1070480" cy="1463040"/>
        </a:xfrm>
        <a:prstGeom prst="upArrow">
          <a:avLst/>
        </a:prstGeom>
        <a:solidFill>
          <a:srgbClr val="121E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15C99-BDD8-40E2-AF37-1EC509E898E1}">
      <dsp:nvSpPr>
        <dsp:cNvPr id="0" name=""/>
        <dsp:cNvSpPr/>
      </dsp:nvSpPr>
      <dsp:spPr>
        <a:xfrm>
          <a:off x="263524" y="2078102"/>
          <a:ext cx="3604123" cy="153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B424"/>
              </a:solidFill>
            </a:rPr>
            <a:t>Bottom Up</a:t>
          </a:r>
          <a:br>
            <a:rPr lang="en-US" sz="2800" b="1" kern="1200" dirty="0">
              <a:solidFill>
                <a:srgbClr val="121E87"/>
              </a:solidFill>
            </a:rPr>
          </a:br>
          <a:r>
            <a:rPr lang="en-US" sz="2400" kern="1200" dirty="0"/>
            <a:t>noticeable features</a:t>
          </a:r>
          <a:endParaRPr lang="en-US" sz="2800" b="1" kern="1200" dirty="0">
            <a:solidFill>
              <a:srgbClr val="121E87"/>
            </a:solidFill>
          </a:endParaRPr>
        </a:p>
      </dsp:txBody>
      <dsp:txXfrm>
        <a:off x="263524" y="2078102"/>
        <a:ext cx="3604123" cy="1536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590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2591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962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06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751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424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650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166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32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cxnSp>
        <p:nvCxnSpPr>
          <p:cNvPr id="13" name="Google Shape;13;p2"/>
          <p:cNvCxnSpPr/>
          <p:nvPr/>
        </p:nvCxnSpPr>
        <p:spPr>
          <a:xfrm>
            <a:off x="3815840" y="4083900"/>
            <a:ext cx="695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4;p2"/>
          <p:cNvSpPr/>
          <p:nvPr/>
        </p:nvSpPr>
        <p:spPr>
          <a:xfrm>
            <a:off x="1459832" y="2571750"/>
            <a:ext cx="1584268" cy="17096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bright)">
  <p:cSld name="BLANK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294667"/>
          </a:solidFill>
          <a:ln>
            <a:solidFill>
              <a:srgbClr val="121E8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294667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882" y="205979"/>
            <a:ext cx="7767918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4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2031" y="0"/>
            <a:ext cx="4656221" cy="5143500"/>
          </a:xfrm>
          <a:prstGeom prst="rect">
            <a:avLst/>
          </a:prstGeom>
          <a:solidFill>
            <a:srgbClr val="FFA800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680282" y="0"/>
            <a:ext cx="4463717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121E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2000">
                <a:solidFill>
                  <a:srgbClr val="FFA8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5136765" y="34861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FFA8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right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A800">
              <a:alpha val="85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994225" y="693650"/>
            <a:ext cx="36924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121E8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994225" y="1585101"/>
            <a:ext cx="3692400" cy="3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C200"/>
              </a:buClr>
              <a:buSzPts val="1800"/>
              <a:buChar char="▫"/>
              <a:defRPr sz="24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C200"/>
              </a:buClr>
              <a:buSzPts val="1800"/>
              <a:buChar char="▪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>
            <a:endParaRPr dirty="0"/>
          </a:p>
        </p:txBody>
      </p:sp>
      <p:cxnSp>
        <p:nvCxnSpPr>
          <p:cNvPr id="36" name="Google Shape;36;p5"/>
          <p:cNvCxnSpPr/>
          <p:nvPr/>
        </p:nvCxnSpPr>
        <p:spPr>
          <a:xfrm>
            <a:off x="5102787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5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>
  <p:cSld name="Half - Two Color - Text le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A800">
              <a:alpha val="858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 sz="2400">
                <a:solidFill>
                  <a:srgbClr val="FFFFFF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cxnSp>
        <p:nvCxnSpPr>
          <p:cNvPr id="44" name="Google Shape;44;p6"/>
          <p:cNvCxnSpPr/>
          <p:nvPr/>
        </p:nvCxnSpPr>
        <p:spPr>
          <a:xfrm>
            <a:off x="542330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45;p6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294667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 preserve="1">
  <p:cSld name="Half - Two Color - Text le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4565968" y="0"/>
            <a:ext cx="4572000" cy="5143500"/>
          </a:xfrm>
          <a:prstGeom prst="rect">
            <a:avLst/>
          </a:prstGeom>
          <a:solidFill>
            <a:srgbClr val="FFA800">
              <a:alpha val="858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-843" y="3772"/>
            <a:ext cx="4572000" cy="5143500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999736" y="693650"/>
            <a:ext cx="36924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999736" y="1779625"/>
            <a:ext cx="3692400" cy="3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 sz="2400">
                <a:solidFill>
                  <a:srgbClr val="FFFFFF"/>
                </a:solidFill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cxnSp>
        <p:nvCxnSpPr>
          <p:cNvPr id="44" name="Google Shape;44;p6"/>
          <p:cNvCxnSpPr/>
          <p:nvPr/>
        </p:nvCxnSpPr>
        <p:spPr>
          <a:xfrm>
            <a:off x="4999736" y="15961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45;p6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B424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8721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right" type="twoColTx">
  <p:cSld name="TITLE_AND_TWO_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3468200" y="796375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121E8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2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2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>
            <a:endParaRPr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5" name="Google Shape;55;p7"/>
          <p:cNvCxnSpPr/>
          <p:nvPr/>
        </p:nvCxnSpPr>
        <p:spPr>
          <a:xfrm>
            <a:off x="3578787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>
  <p:cSld name="Third - 3 Color - 2 columns lef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 flipH="1">
            <a:off x="6099775" y="0"/>
            <a:ext cx="3044100" cy="5143500"/>
          </a:xfrm>
          <a:prstGeom prst="rect">
            <a:avLst/>
          </a:prstGeom>
          <a:solidFill>
            <a:srgbClr val="121E87">
              <a:alpha val="858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/>
          <p:nvPr/>
        </p:nvSpPr>
        <p:spPr>
          <a:xfrm flipH="1">
            <a:off x="0" y="0"/>
            <a:ext cx="6099900" cy="51435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121E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434331" y="1614875"/>
            <a:ext cx="25329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2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3120084" y="1614875"/>
            <a:ext cx="25329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2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121E87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cxnSp>
        <p:nvCxnSpPr>
          <p:cNvPr id="64" name="Google Shape;64;p8"/>
          <p:cNvCxnSpPr/>
          <p:nvPr/>
        </p:nvCxnSpPr>
        <p:spPr>
          <a:xfrm>
            <a:off x="545293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 preserve="1">
  <p:cSld name="Third - 2 Colors - 2 columns righ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 flipH="1">
            <a:off x="17259" y="0"/>
            <a:ext cx="3044100" cy="5143500"/>
          </a:xfrm>
          <a:prstGeom prst="rect">
            <a:avLst/>
          </a:prstGeom>
          <a:solidFill>
            <a:srgbClr val="121E87">
              <a:alpha val="858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/>
          <p:nvPr/>
        </p:nvSpPr>
        <p:spPr>
          <a:xfrm flipH="1">
            <a:off x="3048918" y="0"/>
            <a:ext cx="6099900" cy="51435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3379907" y="701475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rgbClr val="121E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3379532" y="1519975"/>
            <a:ext cx="25329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2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6065285" y="1519975"/>
            <a:ext cx="25329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2400"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cxnSp>
        <p:nvCxnSpPr>
          <p:cNvPr id="64" name="Google Shape;64;p8"/>
          <p:cNvCxnSpPr/>
          <p:nvPr/>
        </p:nvCxnSpPr>
        <p:spPr>
          <a:xfrm>
            <a:off x="3379532" y="15159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121E87"/>
                </a:solidFill>
              </a:defRPr>
            </a:lvl1pPr>
            <a:lvl2pPr lvl="1" algn="ctr" rtl="0">
              <a:buNone/>
              <a:defRPr>
                <a:solidFill>
                  <a:srgbClr val="294667"/>
                </a:solidFill>
              </a:defRPr>
            </a:lvl2pPr>
            <a:lvl3pPr lvl="2" algn="ctr" rtl="0">
              <a:buNone/>
              <a:defRPr>
                <a:solidFill>
                  <a:srgbClr val="294667"/>
                </a:solidFill>
              </a:defRPr>
            </a:lvl3pPr>
            <a:lvl4pPr lvl="3" algn="ctr" rtl="0">
              <a:buNone/>
              <a:defRPr>
                <a:solidFill>
                  <a:srgbClr val="294667"/>
                </a:solidFill>
              </a:defRPr>
            </a:lvl4pPr>
            <a:lvl5pPr lvl="4" algn="ctr" rtl="0">
              <a:buNone/>
              <a:defRPr>
                <a:solidFill>
                  <a:srgbClr val="294667"/>
                </a:solidFill>
              </a:defRPr>
            </a:lvl5pPr>
            <a:lvl6pPr lvl="5" algn="ctr" rtl="0">
              <a:buNone/>
              <a:defRPr>
                <a:solidFill>
                  <a:srgbClr val="294667"/>
                </a:solidFill>
              </a:defRPr>
            </a:lvl6pPr>
            <a:lvl7pPr lvl="6" algn="ctr" rtl="0">
              <a:buNone/>
              <a:defRPr>
                <a:solidFill>
                  <a:srgbClr val="294667"/>
                </a:solidFill>
              </a:defRPr>
            </a:lvl7pPr>
            <a:lvl8pPr lvl="7" algn="ctr" rtl="0">
              <a:buNone/>
              <a:defRPr>
                <a:solidFill>
                  <a:srgbClr val="294667"/>
                </a:solidFill>
              </a:defRPr>
            </a:lvl8pPr>
            <a:lvl9pPr lvl="8" algn="ctr" rtl="0">
              <a:buNone/>
              <a:defRPr>
                <a:solidFill>
                  <a:srgbClr val="294667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5179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solidFill>
              <a:srgbClr val="121E8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294667"/>
              </a:buClr>
              <a:buSzPts val="1200"/>
              <a:buNone/>
              <a:defRPr sz="2000" b="1">
                <a:solidFill>
                  <a:srgbClr val="121E87"/>
                </a:solidFill>
              </a:defRPr>
            </a:lvl1pPr>
          </a:lstStyle>
          <a:p>
            <a:endParaRPr dirty="0"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294667"/>
                </a:solidFill>
              </a:defRPr>
            </a:lvl1pPr>
            <a:lvl2pPr lvl="1" algn="ctr">
              <a:buNone/>
              <a:defRPr>
                <a:solidFill>
                  <a:srgbClr val="294667"/>
                </a:solidFill>
              </a:defRPr>
            </a:lvl2pPr>
            <a:lvl3pPr lvl="2" algn="ctr">
              <a:buNone/>
              <a:defRPr>
                <a:solidFill>
                  <a:srgbClr val="294667"/>
                </a:solidFill>
              </a:defRPr>
            </a:lvl3pPr>
            <a:lvl4pPr lvl="3" algn="ctr">
              <a:buNone/>
              <a:defRPr>
                <a:solidFill>
                  <a:srgbClr val="294667"/>
                </a:solidFill>
              </a:defRPr>
            </a:lvl4pPr>
            <a:lvl5pPr lvl="4" algn="ctr">
              <a:buNone/>
              <a:defRPr>
                <a:solidFill>
                  <a:srgbClr val="294667"/>
                </a:solidFill>
              </a:defRPr>
            </a:lvl5pPr>
            <a:lvl6pPr lvl="5" algn="ctr">
              <a:buNone/>
              <a:defRPr>
                <a:solidFill>
                  <a:srgbClr val="294667"/>
                </a:solidFill>
              </a:defRPr>
            </a:lvl6pPr>
            <a:lvl7pPr lvl="6" algn="ctr">
              <a:buNone/>
              <a:defRPr>
                <a:solidFill>
                  <a:srgbClr val="294667"/>
                </a:solidFill>
              </a:defRPr>
            </a:lvl7pPr>
            <a:lvl8pPr lvl="7" algn="ctr">
              <a:buNone/>
              <a:defRPr>
                <a:solidFill>
                  <a:srgbClr val="294667"/>
                </a:solidFill>
              </a:defRPr>
            </a:lvl8pPr>
            <a:lvl9pPr lvl="8" algn="ctr">
              <a:buNone/>
              <a:defRPr>
                <a:solidFill>
                  <a:srgbClr val="294667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62" r:id="rId5"/>
    <p:sldLayoutId id="2147483653" r:id="rId6"/>
    <p:sldLayoutId id="2147483654" r:id="rId7"/>
    <p:sldLayoutId id="2147483663" r:id="rId8"/>
    <p:sldLayoutId id="2147483657" r:id="rId9"/>
    <p:sldLayoutId id="2147483659" r:id="rId10"/>
    <p:sldLayoutId id="2147483660" r:id="rId11"/>
    <p:sldLayoutId id="2147483665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121E87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IGQmdoK_Zf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oWrD2r5bCt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ctrTitle"/>
          </p:nvPr>
        </p:nvSpPr>
        <p:spPr>
          <a:xfrm>
            <a:off x="3743120" y="2393887"/>
            <a:ext cx="4903800" cy="17818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121E87"/>
                </a:solidFill>
              </a:rPr>
              <a:t>Exemplary Practices for Displaying Public Health Data</a:t>
            </a:r>
            <a:endParaRPr dirty="0">
              <a:solidFill>
                <a:srgbClr val="121E8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1CA51-5B6D-4EC4-838C-34D8418FD5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373" b="10899"/>
          <a:stretch/>
        </p:blipFill>
        <p:spPr>
          <a:xfrm>
            <a:off x="1684196" y="2716712"/>
            <a:ext cx="1171299" cy="1458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4994225" y="536700"/>
            <a:ext cx="3692400" cy="925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Two Types of</a:t>
            </a:r>
            <a:br>
              <a:rPr lang="en-US" sz="2800" dirty="0"/>
            </a:br>
            <a:r>
              <a:rPr lang="en-US" sz="2800" dirty="0"/>
              <a:t>Visual Processing</a:t>
            </a:r>
            <a:endParaRPr sz="2800" dirty="0"/>
          </a:p>
        </p:txBody>
      </p:sp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885CC04-0516-41F6-A9D8-5218E271C10D}"/>
              </a:ext>
            </a:extLst>
          </p:cNvPr>
          <p:cNvSpPr txBox="1">
            <a:spLocks/>
          </p:cNvSpPr>
          <p:nvPr/>
        </p:nvSpPr>
        <p:spPr>
          <a:xfrm>
            <a:off x="7934324" y="6356351"/>
            <a:ext cx="581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94AF9D7E-F39E-4DB8-9049-C41E449B6F11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EFD8CFB-56FE-4918-A157-A72D1A0386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816581"/>
              </p:ext>
            </p:extLst>
          </p:nvPr>
        </p:nvGraphicFramePr>
        <p:xfrm>
          <a:off x="3930180" y="1532625"/>
          <a:ext cx="5575769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891B3F9-138B-4ABF-B315-C31B18684D85}"/>
              </a:ext>
            </a:extLst>
          </p:cNvPr>
          <p:cNvSpPr txBox="1">
            <a:spLocks noChangeAspect="1"/>
          </p:cNvSpPr>
          <p:nvPr/>
        </p:nvSpPr>
        <p:spPr>
          <a:xfrm>
            <a:off x="4729244" y="3153675"/>
            <a:ext cx="3977640" cy="4154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PATTERNS &amp; MEANING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Data Visualization Design: </a:t>
            </a:r>
            <a:br>
              <a:rPr lang="en-US" sz="2000" dirty="0"/>
            </a:br>
            <a:r>
              <a:rPr lang="en-US" dirty="0"/>
              <a:t>Principles Based on Top-Down Visual Processing</a:t>
            </a:r>
            <a:endParaRPr dirty="0"/>
          </a:p>
        </p:txBody>
      </p:sp>
      <p:sp>
        <p:nvSpPr>
          <p:cNvPr id="266" name="Google Shape;266;p31"/>
          <p:cNvSpPr txBox="1">
            <a:spLocks noGrp="1"/>
          </p:cNvSpPr>
          <p:nvPr>
            <p:ph type="body" idx="1"/>
          </p:nvPr>
        </p:nvSpPr>
        <p:spPr>
          <a:xfrm>
            <a:off x="434325" y="1614875"/>
            <a:ext cx="25329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Align chart type </a:t>
            </a:r>
            <a:r>
              <a:rPr lang="en-US" sz="1800" b="1" dirty="0"/>
              <a:t>w/</a:t>
            </a:r>
            <a:r>
              <a:rPr lang="en-US" sz="2000" b="1" dirty="0"/>
              <a:t> purpose</a:t>
            </a:r>
            <a:endParaRPr sz="20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A chart is a tool you provide to viewers for a specific objective.  Don’t give them a screwdriver if you want them to drive in a nail!</a:t>
            </a:r>
            <a:endParaRPr sz="1200" dirty="0"/>
          </a:p>
        </p:txBody>
      </p:sp>
      <p:sp>
        <p:nvSpPr>
          <p:cNvPr id="270" name="Google Shape;270;p31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11</a:t>
            </a:fld>
            <a:endParaRPr>
              <a:solidFill>
                <a:srgbClr val="29466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A1D8E3-4B83-4DF3-8BDF-FB01367DD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630" y="1542906"/>
            <a:ext cx="1771897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05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Purposes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b="1" i="1" u="sng" dirty="0">
                <a:solidFill>
                  <a:srgbClr val="121E87"/>
                </a:solidFill>
              </a:rPr>
              <a:t>Description</a:t>
            </a:r>
          </a:p>
          <a:p>
            <a:pPr marL="457200" lvl="1" indent="-228600">
              <a:buClr>
                <a:srgbClr val="121E87"/>
              </a:buClr>
            </a:pPr>
            <a:r>
              <a:rPr lang="en-US" sz="2400" dirty="0"/>
              <a:t>Distribution</a:t>
            </a:r>
          </a:p>
          <a:p>
            <a:pPr marL="457200" lvl="1" indent="-228600">
              <a:buClr>
                <a:srgbClr val="121E87"/>
              </a:buClr>
            </a:pPr>
            <a:r>
              <a:rPr lang="en-US" sz="2400" dirty="0"/>
              <a:t>Composition</a:t>
            </a:r>
          </a:p>
          <a:p>
            <a:endParaRPr lang="en-US" dirty="0"/>
          </a:p>
          <a:p>
            <a:pPr marL="139700" indent="0">
              <a:buNone/>
            </a:pPr>
            <a:r>
              <a:rPr lang="en-US" b="1" i="1" u="sng" dirty="0">
                <a:solidFill>
                  <a:srgbClr val="121E87"/>
                </a:solidFill>
              </a:rPr>
              <a:t>Comparison</a:t>
            </a:r>
          </a:p>
          <a:p>
            <a:pPr marL="457200" lvl="1" indent="-228600">
              <a:buClr>
                <a:srgbClr val="121E87"/>
              </a:buClr>
            </a:pPr>
            <a:r>
              <a:rPr lang="en-US" sz="2400" dirty="0"/>
              <a:t>By group</a:t>
            </a:r>
          </a:p>
          <a:p>
            <a:pPr marL="457200" lvl="1" indent="-228600">
              <a:buClr>
                <a:srgbClr val="121E87"/>
              </a:buClr>
            </a:pPr>
            <a:r>
              <a:rPr lang="en-US" sz="2400" dirty="0"/>
              <a:t>By location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2"/>
          </p:nvPr>
        </p:nvSpPr>
        <p:spPr>
          <a:xfrm>
            <a:off x="6065284" y="1531405"/>
            <a:ext cx="2884405" cy="1268945"/>
          </a:xfr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pPr marL="139700" indent="0">
              <a:buNone/>
            </a:pPr>
            <a:r>
              <a:rPr lang="en-US" b="1" i="1" u="sng" dirty="0">
                <a:solidFill>
                  <a:srgbClr val="121E87"/>
                </a:solidFill>
              </a:rPr>
              <a:t>Change over time</a:t>
            </a:r>
          </a:p>
          <a:p>
            <a:pPr marL="139700" indent="0">
              <a:buNone/>
            </a:pPr>
            <a:endParaRPr lang="en-US" b="1" i="1" u="sng" dirty="0">
              <a:solidFill>
                <a:srgbClr val="121E87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1E31F75-C96A-425C-8224-4B12BC0DD5FC}"/>
              </a:ext>
            </a:extLst>
          </p:cNvPr>
          <p:cNvSpPr txBox="1">
            <a:spLocks/>
          </p:cNvSpPr>
          <p:nvPr/>
        </p:nvSpPr>
        <p:spPr>
          <a:xfrm>
            <a:off x="6065284" y="3173080"/>
            <a:ext cx="2884405" cy="126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▫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▪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▫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▪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▫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▪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▫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▪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▫"/>
              <a:defRPr sz="1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39700" indent="0">
              <a:buFont typeface="Open Sans"/>
              <a:buNone/>
            </a:pPr>
            <a:r>
              <a:rPr lang="en-US" b="1" i="1" u="sng" dirty="0">
                <a:solidFill>
                  <a:srgbClr val="121E87"/>
                </a:solidFill>
              </a:rPr>
              <a:t>Explanation</a:t>
            </a:r>
          </a:p>
          <a:p>
            <a:pPr marL="139700" indent="0">
              <a:buFont typeface="Open Sans"/>
              <a:buNone/>
            </a:pPr>
            <a:endParaRPr lang="en-US" b="1" i="1" u="sng" dirty="0">
              <a:solidFill>
                <a:srgbClr val="121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8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52BB2-4118-4340-812B-CA3E3F95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for: </a:t>
            </a:r>
            <a:br>
              <a:rPr lang="en-US" dirty="0"/>
            </a:br>
            <a:r>
              <a:rPr lang="en-US" dirty="0"/>
              <a:t>DESCRIPTION (Distribution)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B6E04F-BB34-4977-BFDD-AB942231F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9736" y="1802700"/>
            <a:ext cx="3692400" cy="612696"/>
          </a:xfrm>
          <a:solidFill>
            <a:srgbClr val="121E87"/>
          </a:solidFill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Histogram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BEEC1-3B5F-4FCE-BFBE-DEE3A2B404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C453B62-D4D5-48E7-B6AE-34ABEF498840}"/>
              </a:ext>
            </a:extLst>
          </p:cNvPr>
          <p:cNvSpPr txBox="1">
            <a:spLocks/>
          </p:cNvSpPr>
          <p:nvPr/>
        </p:nvSpPr>
        <p:spPr>
          <a:xfrm>
            <a:off x="4999736" y="78509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28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C4A68B-5EF0-4E2B-B930-8B0CB57F1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7610"/>
            <a:ext cx="4365612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45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Options for: </a:t>
            </a:r>
            <a:br>
              <a:rPr lang="en-US" dirty="0"/>
            </a:br>
            <a:r>
              <a:rPr lang="en-US" dirty="0"/>
              <a:t>DESCRIPTION (Composition)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0108" b="-1118"/>
          <a:stretch/>
        </p:blipFill>
        <p:spPr>
          <a:xfrm>
            <a:off x="4803601" y="594233"/>
            <a:ext cx="4191809" cy="4331668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8F8A084-DE68-44F3-B3CC-F863225C6A82}"/>
              </a:ext>
            </a:extLst>
          </p:cNvPr>
          <p:cNvSpPr txBox="1">
            <a:spLocks/>
          </p:cNvSpPr>
          <p:nvPr/>
        </p:nvSpPr>
        <p:spPr>
          <a:xfrm>
            <a:off x="433768" y="1846690"/>
            <a:ext cx="3692400" cy="612696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14300" indent="0">
              <a:buFont typeface="Open Sans"/>
              <a:buNone/>
            </a:pPr>
            <a:r>
              <a:rPr lang="en-US" b="1" dirty="0"/>
              <a:t>Pie Chart</a:t>
            </a:r>
          </a:p>
        </p:txBody>
      </p:sp>
    </p:spTree>
    <p:extLst>
      <p:ext uri="{BB962C8B-B14F-4D97-AF65-F5344CB8AC3E}">
        <p14:creationId xmlns:p14="http://schemas.microsoft.com/office/powerpoint/2010/main" val="30520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Options for: </a:t>
            </a:r>
            <a:br>
              <a:rPr lang="en-US" dirty="0"/>
            </a:br>
            <a:r>
              <a:rPr lang="en-US" dirty="0"/>
              <a:t>DESCRIPTION (Composition)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8F8A084-DE68-44F3-B3CC-F863225C6A82}"/>
              </a:ext>
            </a:extLst>
          </p:cNvPr>
          <p:cNvSpPr txBox="1">
            <a:spLocks/>
          </p:cNvSpPr>
          <p:nvPr/>
        </p:nvSpPr>
        <p:spPr>
          <a:xfrm>
            <a:off x="433768" y="1846690"/>
            <a:ext cx="3692400" cy="612696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14300" indent="0">
              <a:buFont typeface="Open Sans"/>
              <a:buNone/>
            </a:pPr>
            <a:r>
              <a:rPr lang="en-US" b="1" dirty="0"/>
              <a:t>Bar Chart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99BAD-574E-4651-87B0-913EB3D1DD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37" b="1550"/>
          <a:stretch/>
        </p:blipFill>
        <p:spPr>
          <a:xfrm>
            <a:off x="4754879" y="708533"/>
            <a:ext cx="4164157" cy="42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4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Options for: </a:t>
            </a:r>
            <a:br>
              <a:rPr lang="en-US" dirty="0"/>
            </a:br>
            <a:r>
              <a:rPr lang="en-US" dirty="0"/>
              <a:t>DESCRIPTION (Composition)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8F8A084-DE68-44F3-B3CC-F863225C6A82}"/>
              </a:ext>
            </a:extLst>
          </p:cNvPr>
          <p:cNvSpPr txBox="1">
            <a:spLocks/>
          </p:cNvSpPr>
          <p:nvPr/>
        </p:nvSpPr>
        <p:spPr>
          <a:xfrm>
            <a:off x="433768" y="1846690"/>
            <a:ext cx="3692400" cy="612696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14300" indent="0">
              <a:buFont typeface="Open Sans"/>
              <a:buNone/>
            </a:pPr>
            <a:r>
              <a:rPr lang="en-US" b="1" dirty="0"/>
              <a:t>Tree Map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99A2D1-D61C-4EC5-91BB-A80E6A025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762" y="626715"/>
            <a:ext cx="466923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3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52BB2-4118-4340-812B-CA3E3F95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for: </a:t>
            </a:r>
            <a:br>
              <a:rPr lang="en-US" dirty="0"/>
            </a:br>
            <a:r>
              <a:rPr lang="en-US" dirty="0"/>
              <a:t>COMPARISON </a:t>
            </a:r>
            <a:br>
              <a:rPr lang="en-US" dirty="0"/>
            </a:br>
            <a:r>
              <a:rPr lang="en-US" dirty="0"/>
              <a:t>(By Group)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B6E04F-BB34-4977-BFDD-AB942231F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9736" y="1802700"/>
            <a:ext cx="3692400" cy="612696"/>
          </a:xfrm>
          <a:solidFill>
            <a:srgbClr val="121E87"/>
          </a:solidFill>
        </p:spPr>
        <p:txBody>
          <a:bodyPr/>
          <a:lstStyle/>
          <a:p>
            <a:pPr marL="114300" indent="0" algn="r">
              <a:buNone/>
            </a:pPr>
            <a:r>
              <a:rPr lang="en-US" b="1" dirty="0"/>
              <a:t>Bar Chart </a:t>
            </a:r>
            <a:r>
              <a:rPr lang="en-US" sz="2000" b="1" dirty="0"/>
              <a:t>(Vertical)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BEEC1-3B5F-4FCE-BFBE-DEE3A2B404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C453B62-D4D5-48E7-B6AE-34ABEF498840}"/>
              </a:ext>
            </a:extLst>
          </p:cNvPr>
          <p:cNvSpPr txBox="1">
            <a:spLocks/>
          </p:cNvSpPr>
          <p:nvPr/>
        </p:nvSpPr>
        <p:spPr>
          <a:xfrm>
            <a:off x="4999736" y="78509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28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C406A-10BB-480D-BD21-A09C4A964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00" y="1645430"/>
            <a:ext cx="5435148" cy="312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63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52BB2-4118-4340-812B-CA3E3F95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for: </a:t>
            </a:r>
            <a:br>
              <a:rPr lang="en-US" dirty="0"/>
            </a:br>
            <a:r>
              <a:rPr lang="en-US" dirty="0"/>
              <a:t>COMPARISON </a:t>
            </a:r>
            <a:br>
              <a:rPr lang="en-US" dirty="0"/>
            </a:br>
            <a:r>
              <a:rPr lang="en-US" dirty="0"/>
              <a:t>(By Group)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B6E04F-BB34-4977-BFDD-AB942231F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9736" y="1802700"/>
            <a:ext cx="3692400" cy="612696"/>
          </a:xfrm>
          <a:solidFill>
            <a:srgbClr val="121E87"/>
          </a:solidFill>
        </p:spPr>
        <p:txBody>
          <a:bodyPr/>
          <a:lstStyle/>
          <a:p>
            <a:pPr marL="114300" indent="0" algn="r">
              <a:buNone/>
            </a:pPr>
            <a:r>
              <a:rPr lang="en-US" b="1" dirty="0"/>
              <a:t>Bar Chart </a:t>
            </a:r>
            <a:r>
              <a:rPr lang="en-US" sz="2000" b="1" dirty="0"/>
              <a:t>(Horizontal)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BEEC1-3B5F-4FCE-BFBE-DEE3A2B404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C453B62-D4D5-48E7-B6AE-34ABEF498840}"/>
              </a:ext>
            </a:extLst>
          </p:cNvPr>
          <p:cNvSpPr txBox="1">
            <a:spLocks/>
          </p:cNvSpPr>
          <p:nvPr/>
        </p:nvSpPr>
        <p:spPr>
          <a:xfrm>
            <a:off x="4999736" y="78509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28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00D4BA-3AC5-4C51-B913-8EDDFFB84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134" b="-2543"/>
          <a:stretch/>
        </p:blipFill>
        <p:spPr>
          <a:xfrm>
            <a:off x="0" y="1462550"/>
            <a:ext cx="5504247" cy="34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34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52BB2-4118-4340-812B-CA3E3F95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for: </a:t>
            </a:r>
            <a:br>
              <a:rPr lang="en-US" dirty="0"/>
            </a:br>
            <a:r>
              <a:rPr lang="en-US" dirty="0"/>
              <a:t>COMPARISON + COMPOSITION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B6E04F-BB34-4977-BFDD-AB942231F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9736" y="1802700"/>
            <a:ext cx="3692400" cy="612696"/>
          </a:xfrm>
          <a:solidFill>
            <a:srgbClr val="121E87"/>
          </a:solidFill>
        </p:spPr>
        <p:txBody>
          <a:bodyPr/>
          <a:lstStyle/>
          <a:p>
            <a:pPr marL="114300" indent="0" algn="r">
              <a:buNone/>
            </a:pPr>
            <a:r>
              <a:rPr lang="en-US" b="1" dirty="0"/>
              <a:t>Stacked Bar Chart</a:t>
            </a:r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BEEC1-3B5F-4FCE-BFBE-DEE3A2B404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CFFDB5-AC96-49F2-860E-26375B3ABC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8" t="839" r="11461" b="-36"/>
          <a:stretch/>
        </p:blipFill>
        <p:spPr>
          <a:xfrm>
            <a:off x="208816" y="921544"/>
            <a:ext cx="4790920" cy="408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2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Objectives</a:t>
            </a:r>
            <a:endParaRPr sz="2800"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2"/>
          </p:nvPr>
        </p:nvSpPr>
        <p:spPr>
          <a:xfrm>
            <a:off x="3120306" y="1687600"/>
            <a:ext cx="2963602" cy="28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b="1" dirty="0"/>
              <a:t>Know principles for designing data display solutions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b="1" dirty="0"/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b="1" dirty="0"/>
              <a:t>Be able to apply principles to improve solutions</a:t>
            </a:r>
            <a:endParaRPr lang="en-US" dirty="0"/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2</a:t>
            </a:fld>
            <a:endParaRPr>
              <a:solidFill>
                <a:srgbClr val="294667"/>
              </a:solidFill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190500" y="1701050"/>
            <a:ext cx="2963602" cy="28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Know generic types of data display solutions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/>
              <a:t>Understand how humans process visual displays</a:t>
            </a: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57A5FB-BB15-4822-8C9D-BD0CE74649E2}"/>
              </a:ext>
            </a:extLst>
          </p:cNvPr>
          <p:cNvSpPr/>
          <p:nvPr/>
        </p:nvSpPr>
        <p:spPr>
          <a:xfrm>
            <a:off x="53340" y="1687600"/>
            <a:ext cx="274320" cy="274320"/>
          </a:xfrm>
          <a:prstGeom prst="ellipse">
            <a:avLst/>
          </a:prstGeom>
          <a:solidFill>
            <a:srgbClr val="121E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A800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7AE3DB-0594-4669-8D96-A57149E110FE}"/>
              </a:ext>
            </a:extLst>
          </p:cNvPr>
          <p:cNvSpPr/>
          <p:nvPr/>
        </p:nvSpPr>
        <p:spPr>
          <a:xfrm>
            <a:off x="0" y="3303551"/>
            <a:ext cx="274320" cy="274320"/>
          </a:xfrm>
          <a:prstGeom prst="ellipse">
            <a:avLst/>
          </a:prstGeom>
          <a:solidFill>
            <a:srgbClr val="121E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A800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EF5BAC-F543-4D25-9CE0-88D943DA3F0B}"/>
              </a:ext>
            </a:extLst>
          </p:cNvPr>
          <p:cNvSpPr/>
          <p:nvPr/>
        </p:nvSpPr>
        <p:spPr>
          <a:xfrm>
            <a:off x="2983146" y="1687600"/>
            <a:ext cx="274320" cy="274320"/>
          </a:xfrm>
          <a:prstGeom prst="ellipse">
            <a:avLst/>
          </a:prstGeom>
          <a:solidFill>
            <a:srgbClr val="121E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A800"/>
                </a:solidFill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4A1E36-86F4-4577-AC01-FCD0B4B81161}"/>
              </a:ext>
            </a:extLst>
          </p:cNvPr>
          <p:cNvSpPr/>
          <p:nvPr/>
        </p:nvSpPr>
        <p:spPr>
          <a:xfrm>
            <a:off x="2983146" y="3303551"/>
            <a:ext cx="274320" cy="274320"/>
          </a:xfrm>
          <a:prstGeom prst="ellipse">
            <a:avLst/>
          </a:prstGeom>
          <a:solidFill>
            <a:srgbClr val="121E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A8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uiExpand="1"/>
      <p:bldP spid="120" grpId="0" uiExpand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Options for: </a:t>
            </a:r>
            <a:br>
              <a:rPr lang="en-US" dirty="0"/>
            </a:br>
            <a:r>
              <a:rPr lang="en-US" dirty="0"/>
              <a:t>COMPARISON </a:t>
            </a:r>
            <a:br>
              <a:rPr lang="en-US" dirty="0"/>
            </a:br>
            <a:r>
              <a:rPr lang="en-US" dirty="0"/>
              <a:t>(By Location)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8F8A084-DE68-44F3-B3CC-F863225C6A82}"/>
              </a:ext>
            </a:extLst>
          </p:cNvPr>
          <p:cNvSpPr txBox="1">
            <a:spLocks/>
          </p:cNvSpPr>
          <p:nvPr/>
        </p:nvSpPr>
        <p:spPr>
          <a:xfrm>
            <a:off x="433768" y="1846690"/>
            <a:ext cx="3692400" cy="612696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14300" indent="0">
              <a:buFont typeface="Open Sans"/>
              <a:buNone/>
            </a:pPr>
            <a:r>
              <a:rPr lang="en-US" b="1" dirty="0"/>
              <a:t>Bar Chart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CFCAF2-9C15-4A1D-9DEA-5AE805F26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608" y="839868"/>
            <a:ext cx="552356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Options for: </a:t>
            </a:r>
            <a:br>
              <a:rPr lang="en-US" dirty="0"/>
            </a:br>
            <a:r>
              <a:rPr lang="en-US" dirty="0"/>
              <a:t>COMPARISON </a:t>
            </a:r>
            <a:br>
              <a:rPr lang="en-US" dirty="0"/>
            </a:br>
            <a:r>
              <a:rPr lang="en-US" dirty="0"/>
              <a:t>(By Location)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8F8A084-DE68-44F3-B3CC-F863225C6A82}"/>
              </a:ext>
            </a:extLst>
          </p:cNvPr>
          <p:cNvSpPr txBox="1">
            <a:spLocks/>
          </p:cNvSpPr>
          <p:nvPr/>
        </p:nvSpPr>
        <p:spPr>
          <a:xfrm>
            <a:off x="433768" y="1846690"/>
            <a:ext cx="3692400" cy="612696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14300" indent="0">
              <a:buFont typeface="Open Sans"/>
              <a:buNone/>
            </a:pPr>
            <a:r>
              <a:rPr lang="en-US" b="1" dirty="0"/>
              <a:t>Map (Point)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30F2C-F4C8-4AD5-9480-D4914428A3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26" b="2392"/>
          <a:stretch/>
        </p:blipFill>
        <p:spPr>
          <a:xfrm>
            <a:off x="4126168" y="693650"/>
            <a:ext cx="4865580" cy="401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Options for: </a:t>
            </a:r>
            <a:br>
              <a:rPr lang="en-US" dirty="0"/>
            </a:br>
            <a:r>
              <a:rPr lang="en-US" dirty="0"/>
              <a:t>COMPARISON </a:t>
            </a:r>
            <a:br>
              <a:rPr lang="en-US" dirty="0"/>
            </a:br>
            <a:r>
              <a:rPr lang="en-US" dirty="0"/>
              <a:t>(By Location)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8F8A084-DE68-44F3-B3CC-F863225C6A82}"/>
              </a:ext>
            </a:extLst>
          </p:cNvPr>
          <p:cNvSpPr txBox="1">
            <a:spLocks/>
          </p:cNvSpPr>
          <p:nvPr/>
        </p:nvSpPr>
        <p:spPr>
          <a:xfrm>
            <a:off x="433768" y="1846690"/>
            <a:ext cx="3692400" cy="612696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14300" indent="0">
              <a:buFont typeface="Open Sans"/>
              <a:buNone/>
            </a:pPr>
            <a:r>
              <a:rPr lang="en-US" b="1" dirty="0"/>
              <a:t>Map (Choropleth)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E41C2-7E62-4749-9147-E2E716743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875" y="514350"/>
            <a:ext cx="329184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8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52BB2-4118-4340-812B-CA3E3F95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for: </a:t>
            </a:r>
            <a:br>
              <a:rPr lang="en-US" dirty="0"/>
            </a:br>
            <a:r>
              <a:rPr lang="en-US" dirty="0"/>
              <a:t>CHANGE OVER TIME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B6E04F-BB34-4977-BFDD-AB942231F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9736" y="1802700"/>
            <a:ext cx="3692400" cy="612696"/>
          </a:xfrm>
          <a:solidFill>
            <a:srgbClr val="121E87"/>
          </a:solidFill>
        </p:spPr>
        <p:txBody>
          <a:bodyPr/>
          <a:lstStyle/>
          <a:p>
            <a:pPr marL="114300" indent="0" algn="r">
              <a:buNone/>
            </a:pPr>
            <a:r>
              <a:rPr lang="en-US" b="1" dirty="0"/>
              <a:t>Line Chart</a:t>
            </a:r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BEEC1-3B5F-4FCE-BFBE-DEE3A2B404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7F118-CE8D-4D71-B2B1-88AD6CE882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70" r="1822" b="12273"/>
          <a:stretch/>
        </p:blipFill>
        <p:spPr>
          <a:xfrm>
            <a:off x="268350" y="1462550"/>
            <a:ext cx="5252556" cy="336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86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52BB2-4118-4340-812B-CA3E3F95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9736" y="693650"/>
            <a:ext cx="4144264" cy="768900"/>
          </a:xfrm>
        </p:spPr>
        <p:txBody>
          <a:bodyPr/>
          <a:lstStyle/>
          <a:p>
            <a:r>
              <a:rPr lang="en-US" dirty="0"/>
              <a:t>Options for: </a:t>
            </a:r>
            <a:br>
              <a:rPr lang="en-US" dirty="0"/>
            </a:br>
            <a:r>
              <a:rPr lang="en-US" dirty="0"/>
              <a:t>CHANGE OVER TIME + COMPARISON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B6E04F-BB34-4977-BFDD-AB942231F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9736" y="1802700"/>
            <a:ext cx="3692400" cy="1147534"/>
          </a:xfrm>
          <a:solidFill>
            <a:srgbClr val="121E87"/>
          </a:solidFill>
        </p:spPr>
        <p:txBody>
          <a:bodyPr/>
          <a:lstStyle/>
          <a:p>
            <a:pPr marL="114300" indent="0" algn="r">
              <a:buNone/>
            </a:pPr>
            <a:r>
              <a:rPr lang="en-US" b="1" dirty="0"/>
              <a:t>Line Chart</a:t>
            </a:r>
          </a:p>
          <a:p>
            <a:pPr marL="114300" indent="0" algn="r">
              <a:buNone/>
            </a:pPr>
            <a:r>
              <a:rPr lang="en-US" sz="2000" b="1" i="1" dirty="0"/>
              <a:t>Horizontal</a:t>
            </a:r>
          </a:p>
          <a:p>
            <a:pPr marL="114300" indent="0" algn="r">
              <a:buNone/>
            </a:pPr>
            <a:endParaRPr lang="en-US" sz="1800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BEEC1-3B5F-4FCE-BFBE-DEE3A2B404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B8A88-DED7-491F-918D-744EDE7BC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00" y="1462550"/>
            <a:ext cx="6604073" cy="351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4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52BB2-4118-4340-812B-CA3E3F95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9736" y="693650"/>
            <a:ext cx="4144264" cy="768900"/>
          </a:xfrm>
        </p:spPr>
        <p:txBody>
          <a:bodyPr/>
          <a:lstStyle/>
          <a:p>
            <a:r>
              <a:rPr lang="en-US" dirty="0"/>
              <a:t>Options for: </a:t>
            </a:r>
            <a:br>
              <a:rPr lang="en-US" dirty="0"/>
            </a:br>
            <a:r>
              <a:rPr lang="en-US" dirty="0"/>
              <a:t>CHANGE OVER TIME + COMPARISON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B6E04F-BB34-4977-BFDD-AB942231F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9736" y="1802700"/>
            <a:ext cx="3692400" cy="768900"/>
          </a:xfrm>
          <a:solidFill>
            <a:srgbClr val="121E87"/>
          </a:solidFill>
        </p:spPr>
        <p:txBody>
          <a:bodyPr/>
          <a:lstStyle/>
          <a:p>
            <a:pPr marL="114300" indent="0" algn="r">
              <a:buNone/>
            </a:pPr>
            <a:r>
              <a:rPr lang="en-US" b="1" dirty="0"/>
              <a:t>Slope Chart</a:t>
            </a:r>
          </a:p>
          <a:p>
            <a:pPr marL="114300" indent="0" algn="r">
              <a:buNone/>
            </a:pPr>
            <a:endParaRPr lang="en-US" sz="1800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BEEC1-3B5F-4FCE-BFBE-DEE3A2B404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75B563-3378-4E9A-BCD3-DB1B6C92C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81" y="1462549"/>
            <a:ext cx="5453464" cy="35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13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Options for: </a:t>
            </a:r>
            <a:br>
              <a:rPr lang="en-US" dirty="0"/>
            </a:br>
            <a:r>
              <a:rPr lang="en-US" dirty="0"/>
              <a:t>EXPLANATION</a:t>
            </a:r>
            <a:br>
              <a:rPr lang="en-US" dirty="0"/>
            </a:br>
            <a:r>
              <a:rPr lang="en-US" dirty="0"/>
              <a:t>(Intervention)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8F8A084-DE68-44F3-B3CC-F863225C6A82}"/>
              </a:ext>
            </a:extLst>
          </p:cNvPr>
          <p:cNvSpPr txBox="1">
            <a:spLocks/>
          </p:cNvSpPr>
          <p:nvPr/>
        </p:nvSpPr>
        <p:spPr>
          <a:xfrm>
            <a:off x="433768" y="1846690"/>
            <a:ext cx="3692400" cy="612696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14300" indent="0">
              <a:buFont typeface="Open Sans"/>
              <a:buNone/>
            </a:pPr>
            <a:r>
              <a:rPr lang="en-US" b="1" dirty="0"/>
              <a:t>Line Charts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5C0AF-5DD4-4E79-BAA7-217F21CF1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644" y="0"/>
            <a:ext cx="3536156" cy="2024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41E810-65AC-4DF3-AC35-B4D184290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834" y="1710068"/>
            <a:ext cx="3476625" cy="20597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A55BEE-8EDB-4509-83D5-DF7D1A33B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844" y="3131344"/>
            <a:ext cx="3536156" cy="20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Options for: </a:t>
            </a:r>
            <a:br>
              <a:rPr lang="en-US" dirty="0"/>
            </a:br>
            <a:r>
              <a:rPr lang="en-US" dirty="0"/>
              <a:t>EXPLANATION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8F8A084-DE68-44F3-B3CC-F863225C6A82}"/>
              </a:ext>
            </a:extLst>
          </p:cNvPr>
          <p:cNvSpPr txBox="1">
            <a:spLocks/>
          </p:cNvSpPr>
          <p:nvPr/>
        </p:nvSpPr>
        <p:spPr>
          <a:xfrm>
            <a:off x="433768" y="1846690"/>
            <a:ext cx="3692400" cy="612696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14300" indent="0">
              <a:buFont typeface="Open Sans"/>
              <a:buNone/>
            </a:pPr>
            <a:r>
              <a:rPr lang="en-US" b="1" dirty="0"/>
              <a:t>XY + Bubble Charts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817794-B36C-4ADD-92F0-8CDB412BEB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649" b="1201"/>
          <a:stretch/>
        </p:blipFill>
        <p:spPr>
          <a:xfrm>
            <a:off x="3793664" y="1078100"/>
            <a:ext cx="5350336" cy="40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2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Options for: </a:t>
            </a:r>
            <a:br>
              <a:rPr lang="en-US" dirty="0"/>
            </a:br>
            <a:r>
              <a:rPr lang="en-US" dirty="0"/>
              <a:t>EXPLANATION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8F8A084-DE68-44F3-B3CC-F863225C6A82}"/>
              </a:ext>
            </a:extLst>
          </p:cNvPr>
          <p:cNvSpPr txBox="1">
            <a:spLocks/>
          </p:cNvSpPr>
          <p:nvPr/>
        </p:nvSpPr>
        <p:spPr>
          <a:xfrm>
            <a:off x="433768" y="1846690"/>
            <a:ext cx="3692400" cy="612696"/>
          </a:xfrm>
          <a:prstGeom prst="rect">
            <a:avLst/>
          </a:prstGeom>
          <a:solidFill>
            <a:srgbClr val="121E8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14300" indent="0">
              <a:buFont typeface="Open Sans"/>
              <a:buNone/>
            </a:pPr>
            <a:r>
              <a:rPr lang="en-US" b="1" dirty="0"/>
              <a:t>XY + Bubble Charts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C0E660-6F0B-4DF9-93A1-BB0F146006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8" r="22260" b="6542"/>
          <a:stretch/>
        </p:blipFill>
        <p:spPr>
          <a:xfrm>
            <a:off x="3640347" y="603911"/>
            <a:ext cx="5503653" cy="384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9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58DC9-A717-48D9-96D9-EC3D8F274A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56B211-AD2A-4B5F-9BA3-7CF6CE471D19}"/>
              </a:ext>
            </a:extLst>
          </p:cNvPr>
          <p:cNvGrpSpPr/>
          <p:nvPr/>
        </p:nvGrpSpPr>
        <p:grpSpPr>
          <a:xfrm>
            <a:off x="276045" y="241541"/>
            <a:ext cx="8643668" cy="4761780"/>
            <a:chOff x="1118558" y="1050131"/>
            <a:chExt cx="6162136" cy="31078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0B9A35-C31C-4CE3-8D4A-C86C1787B4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566" r="20377" b="-2122"/>
            <a:stretch/>
          </p:blipFill>
          <p:spPr>
            <a:xfrm>
              <a:off x="1880558" y="1050131"/>
              <a:ext cx="5400136" cy="310780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2C4429-8BB4-4C4A-B15C-528607E68B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91666" b="5008"/>
            <a:stretch/>
          </p:blipFill>
          <p:spPr>
            <a:xfrm>
              <a:off x="1118558" y="1050131"/>
              <a:ext cx="762000" cy="2890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298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95205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Types of Solutions for Displaying Data</a:t>
            </a:r>
            <a:endParaRPr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Basic tools used to visually present public health data</a:t>
            </a:r>
            <a:endParaRPr dirty="0"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889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Data Visualization Design: </a:t>
            </a:r>
            <a:br>
              <a:rPr lang="en-US" sz="2000" dirty="0"/>
            </a:br>
            <a:r>
              <a:rPr lang="en-US" dirty="0"/>
              <a:t>Principles Based on Top-Down Visual Processing</a:t>
            </a:r>
            <a:endParaRPr dirty="0"/>
          </a:p>
        </p:txBody>
      </p:sp>
      <p:sp>
        <p:nvSpPr>
          <p:cNvPr id="266" name="Google Shape;266;p31"/>
          <p:cNvSpPr txBox="1">
            <a:spLocks noGrp="1"/>
          </p:cNvSpPr>
          <p:nvPr>
            <p:ph type="body" idx="1"/>
          </p:nvPr>
        </p:nvSpPr>
        <p:spPr>
          <a:xfrm>
            <a:off x="434325" y="1614875"/>
            <a:ext cx="25329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Align chart type </a:t>
            </a:r>
            <a:r>
              <a:rPr lang="en-US" sz="1800" b="1" dirty="0"/>
              <a:t>w/</a:t>
            </a:r>
            <a:r>
              <a:rPr lang="en-US" sz="2000" b="1" dirty="0"/>
              <a:t> purpose, data</a:t>
            </a:r>
            <a:endParaRPr sz="20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A chart is a tool you provide to viewers for a specific objective.  Don’t give them a screwdriver if you want them to drive in a nail!</a:t>
            </a:r>
            <a:endParaRPr sz="1200" dirty="0"/>
          </a:p>
        </p:txBody>
      </p:sp>
      <p:sp>
        <p:nvSpPr>
          <p:cNvPr id="267" name="Google Shape;267;p31"/>
          <p:cNvSpPr txBox="1">
            <a:spLocks noGrp="1"/>
          </p:cNvSpPr>
          <p:nvPr>
            <p:ph type="body" idx="2"/>
          </p:nvPr>
        </p:nvSpPr>
        <p:spPr>
          <a:xfrm>
            <a:off x="3120077" y="1614875"/>
            <a:ext cx="25329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000" b="1" dirty="0"/>
              <a:t>Display </a:t>
            </a:r>
            <a:br>
              <a:rPr lang="en-US" sz="2000" b="1" dirty="0"/>
            </a:br>
            <a:r>
              <a:rPr lang="en-US" sz="2000" b="1" dirty="0"/>
              <a:t>reference values</a:t>
            </a:r>
          </a:p>
          <a:p>
            <a:pPr marL="0" lvl="0" indent="0">
              <a:buNone/>
            </a:pPr>
            <a:r>
              <a:rPr lang="en-US" sz="1200" dirty="0"/>
              <a:t>Numbers are hard to </a:t>
            </a:r>
            <a:r>
              <a:rPr lang="en-US" sz="1200" dirty="0" err="1"/>
              <a:t>interpet</a:t>
            </a:r>
            <a:r>
              <a:rPr lang="en-US" sz="1200" dirty="0"/>
              <a:t> in a </a:t>
            </a:r>
            <a:r>
              <a:rPr lang="en-US" sz="1200" dirty="0" err="1"/>
              <a:t>vaccum</a:t>
            </a:r>
            <a:r>
              <a:rPr lang="en-US" sz="1200" dirty="0"/>
              <a:t>.  Build in benchmarks that help viewers make sense of  the data.</a:t>
            </a:r>
          </a:p>
        </p:txBody>
      </p:sp>
      <p:sp>
        <p:nvSpPr>
          <p:cNvPr id="270" name="Google Shape;270;p31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30</a:t>
            </a:fld>
            <a:endParaRPr>
              <a:solidFill>
                <a:srgbClr val="29466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A1D8E3-4B83-4DF3-8BDF-FB01367DD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630" y="1542906"/>
            <a:ext cx="1771897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35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42E0-9FAE-48E0-BCD4-EB949B77F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654" y="496579"/>
            <a:ext cx="3692400" cy="7689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A800"/>
                </a:solidFill>
              </a:rPr>
              <a:t>Reference 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E622C-25B7-48C8-8346-C3DFAD1C6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6126" y="1469073"/>
            <a:ext cx="4477874" cy="3340800"/>
          </a:xfrm>
          <a:solidFill>
            <a:srgbClr val="FFA800">
              <a:alpha val="50196"/>
            </a:srgbClr>
          </a:solidFill>
        </p:spPr>
        <p:txBody>
          <a:bodyPr/>
          <a:lstStyle/>
          <a:p>
            <a:pPr marL="114300" lvl="0" indent="0">
              <a:buClr>
                <a:srgbClr val="FFA800"/>
              </a:buClr>
              <a:buNone/>
            </a:pPr>
            <a:r>
              <a:rPr lang="en-US" b="1" dirty="0">
                <a:solidFill>
                  <a:srgbClr val="121E87"/>
                </a:solidFill>
              </a:rPr>
              <a:t>External benchmarks</a:t>
            </a:r>
          </a:p>
          <a:p>
            <a:pPr marL="114300" lvl="0" indent="0">
              <a:buClr>
                <a:srgbClr val="FFA800"/>
              </a:buClr>
              <a:buNone/>
            </a:pPr>
            <a:endParaRPr lang="en-US" b="1" dirty="0">
              <a:solidFill>
                <a:srgbClr val="121E87"/>
              </a:solidFill>
            </a:endParaRPr>
          </a:p>
          <a:p>
            <a:pPr marL="114300" lvl="0" indent="0">
              <a:buClr>
                <a:srgbClr val="FFA800"/>
              </a:buClr>
              <a:buNone/>
            </a:pPr>
            <a:endParaRPr lang="en-US" b="1" dirty="0">
              <a:solidFill>
                <a:srgbClr val="121E87"/>
              </a:solidFill>
            </a:endParaRPr>
          </a:p>
          <a:p>
            <a:pPr marL="114300" lvl="0" indent="0">
              <a:buClr>
                <a:srgbClr val="FFA800"/>
              </a:buClr>
              <a:buNone/>
            </a:pPr>
            <a:endParaRPr lang="en-US" b="1" dirty="0">
              <a:solidFill>
                <a:srgbClr val="121E87"/>
              </a:solidFill>
            </a:endParaRPr>
          </a:p>
          <a:p>
            <a:pPr marL="114300" lvl="0" indent="0">
              <a:buClr>
                <a:srgbClr val="FFA800"/>
              </a:buClr>
              <a:buNone/>
            </a:pPr>
            <a:r>
              <a:rPr lang="en-US" b="1" dirty="0">
                <a:solidFill>
                  <a:srgbClr val="121E87"/>
                </a:solidFill>
              </a:rPr>
              <a:t>Internal dataset measures</a:t>
            </a:r>
          </a:p>
          <a:p>
            <a:pPr lvl="1">
              <a:buClr>
                <a:srgbClr val="FFA800"/>
              </a:buClr>
            </a:pPr>
            <a:endParaRPr lang="en-US" dirty="0">
              <a:solidFill>
                <a:srgbClr val="021028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EC35D-4579-4D13-82E4-376809B680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E8620-C090-42BD-81A9-F624D77C0E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09" b="208"/>
          <a:stretch/>
        </p:blipFill>
        <p:spPr>
          <a:xfrm>
            <a:off x="0" y="647753"/>
            <a:ext cx="2087759" cy="1642639"/>
          </a:xfrm>
          <a:prstGeom prst="rect">
            <a:avLst/>
          </a:prstGeom>
        </p:spPr>
      </p:pic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2DF97F42-2AF6-4B66-906A-CEA3D8A73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t="8988" r="9299" b="5346"/>
          <a:stretch/>
        </p:blipFill>
        <p:spPr bwMode="auto">
          <a:xfrm>
            <a:off x="1314899" y="1469072"/>
            <a:ext cx="2062043" cy="12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CE736E-0982-45BC-821E-3DFECE507A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344" t="1" b="-3809"/>
          <a:stretch/>
        </p:blipFill>
        <p:spPr>
          <a:xfrm>
            <a:off x="2430868" y="683051"/>
            <a:ext cx="2064676" cy="1678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041993-D84C-41D9-A897-25D3D1785F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97" y="2722400"/>
            <a:ext cx="149352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81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42E0-9FAE-48E0-BCD4-EB949B77F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654" y="496579"/>
            <a:ext cx="3692400" cy="7689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A800"/>
                </a:solidFill>
              </a:rPr>
              <a:t>Reference 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E622C-25B7-48C8-8346-C3DFAD1C6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6126" y="1469073"/>
            <a:ext cx="4477874" cy="3340800"/>
          </a:xfrm>
          <a:solidFill>
            <a:srgbClr val="FFA800">
              <a:alpha val="50196"/>
            </a:srgbClr>
          </a:solidFill>
        </p:spPr>
        <p:txBody>
          <a:bodyPr/>
          <a:lstStyle/>
          <a:p>
            <a:pPr marL="114300" lvl="0" indent="0">
              <a:buClr>
                <a:srgbClr val="FFA800"/>
              </a:buClr>
              <a:buNone/>
            </a:pPr>
            <a:r>
              <a:rPr lang="en-US" b="1" dirty="0">
                <a:solidFill>
                  <a:srgbClr val="121E87"/>
                </a:solidFill>
              </a:rPr>
              <a:t>External benchmarks</a:t>
            </a:r>
          </a:p>
          <a:p>
            <a:pPr>
              <a:buClr>
                <a:srgbClr val="121E87"/>
              </a:buClr>
            </a:pPr>
            <a:r>
              <a:rPr lang="en-US" dirty="0">
                <a:solidFill>
                  <a:srgbClr val="121E87"/>
                </a:solidFill>
              </a:rPr>
              <a:t>goal/target</a:t>
            </a:r>
          </a:p>
          <a:p>
            <a:pPr marL="114300" lvl="0" indent="0">
              <a:buClr>
                <a:srgbClr val="FFA800"/>
              </a:buClr>
              <a:buNone/>
            </a:pPr>
            <a:endParaRPr lang="en-US" b="1" dirty="0">
              <a:solidFill>
                <a:srgbClr val="121E87"/>
              </a:solidFill>
            </a:endParaRPr>
          </a:p>
          <a:p>
            <a:pPr marL="114300" lvl="0" indent="0">
              <a:buClr>
                <a:srgbClr val="FFA800"/>
              </a:buClr>
              <a:buNone/>
            </a:pPr>
            <a:endParaRPr lang="en-US" b="1" dirty="0">
              <a:solidFill>
                <a:srgbClr val="121E87"/>
              </a:solidFill>
            </a:endParaRPr>
          </a:p>
          <a:p>
            <a:pPr marL="114300" lvl="0" indent="0">
              <a:buClr>
                <a:srgbClr val="FFA800"/>
              </a:buClr>
              <a:buNone/>
            </a:pPr>
            <a:endParaRPr lang="en-US" b="1" dirty="0">
              <a:solidFill>
                <a:srgbClr val="121E87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EC35D-4579-4D13-82E4-376809B680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32</a:t>
            </a:fld>
            <a:endParaRPr lang="e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617F3-FB04-4A77-BB11-7FD6E4FFA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09" b="208"/>
          <a:stretch/>
        </p:blipFill>
        <p:spPr>
          <a:xfrm>
            <a:off x="0" y="1337120"/>
            <a:ext cx="4572000" cy="35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00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42E0-9FAE-48E0-BCD4-EB949B77F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654" y="496579"/>
            <a:ext cx="3692400" cy="7689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A800"/>
                </a:solidFill>
              </a:rPr>
              <a:t>Reference 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E622C-25B7-48C8-8346-C3DFAD1C6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6126" y="1469073"/>
            <a:ext cx="4477874" cy="3340800"/>
          </a:xfrm>
          <a:solidFill>
            <a:srgbClr val="FFA800">
              <a:alpha val="50196"/>
            </a:srgbClr>
          </a:solidFill>
        </p:spPr>
        <p:txBody>
          <a:bodyPr/>
          <a:lstStyle/>
          <a:p>
            <a:pPr marL="114300" lvl="0" indent="0">
              <a:buClr>
                <a:srgbClr val="FFA800"/>
              </a:buClr>
              <a:buNone/>
            </a:pPr>
            <a:r>
              <a:rPr lang="en-US" b="1" dirty="0">
                <a:solidFill>
                  <a:srgbClr val="121E87"/>
                </a:solidFill>
              </a:rPr>
              <a:t>External benchmarks</a:t>
            </a:r>
          </a:p>
          <a:p>
            <a:pPr>
              <a:buClr>
                <a:srgbClr val="121E87"/>
              </a:buClr>
            </a:pPr>
            <a:r>
              <a:rPr lang="en-US" dirty="0">
                <a:solidFill>
                  <a:srgbClr val="121E87"/>
                </a:solidFill>
              </a:rPr>
              <a:t>international average</a:t>
            </a:r>
          </a:p>
          <a:p>
            <a:pPr marL="114300" lvl="0" indent="0">
              <a:buClr>
                <a:srgbClr val="FFA800"/>
              </a:buClr>
              <a:buNone/>
            </a:pPr>
            <a:endParaRPr lang="en-US" b="1" dirty="0">
              <a:solidFill>
                <a:srgbClr val="121E87"/>
              </a:solidFill>
            </a:endParaRPr>
          </a:p>
          <a:p>
            <a:pPr marL="114300" lvl="0" indent="0">
              <a:buClr>
                <a:srgbClr val="FFA800"/>
              </a:buClr>
              <a:buNone/>
            </a:pPr>
            <a:endParaRPr lang="en-US" b="1" dirty="0">
              <a:solidFill>
                <a:srgbClr val="121E87"/>
              </a:solidFill>
            </a:endParaRPr>
          </a:p>
          <a:p>
            <a:pPr marL="114300" lvl="0" indent="0">
              <a:buClr>
                <a:srgbClr val="FFA800"/>
              </a:buClr>
              <a:buNone/>
            </a:pPr>
            <a:endParaRPr lang="en-US" b="1" dirty="0">
              <a:solidFill>
                <a:srgbClr val="121E87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EC35D-4579-4D13-82E4-376809B680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33</a:t>
            </a:fld>
            <a:endParaRPr lang="en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7330CACE-B943-44AE-9B7F-33287A676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t="8988" r="9299" b="5346"/>
          <a:stretch/>
        </p:blipFill>
        <p:spPr bwMode="auto">
          <a:xfrm>
            <a:off x="0" y="2088341"/>
            <a:ext cx="5026574" cy="305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238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42E0-9FAE-48E0-BCD4-EB949B77F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654" y="496579"/>
            <a:ext cx="3692400" cy="7689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A800"/>
                </a:solidFill>
              </a:rPr>
              <a:t>Reference 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E622C-25B7-48C8-8346-C3DFAD1C6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6126" y="1469073"/>
            <a:ext cx="4477874" cy="3340800"/>
          </a:xfrm>
          <a:solidFill>
            <a:srgbClr val="FFA800">
              <a:alpha val="50196"/>
            </a:srgbClr>
          </a:solidFill>
        </p:spPr>
        <p:txBody>
          <a:bodyPr/>
          <a:lstStyle/>
          <a:p>
            <a:pPr marL="114300" lvl="0" indent="0">
              <a:buClr>
                <a:srgbClr val="FFA800"/>
              </a:buClr>
              <a:buNone/>
            </a:pPr>
            <a:r>
              <a:rPr lang="en-US" b="1" dirty="0">
                <a:solidFill>
                  <a:srgbClr val="121E87"/>
                </a:solidFill>
              </a:rPr>
              <a:t>External benchmarks</a:t>
            </a:r>
          </a:p>
          <a:p>
            <a:pPr>
              <a:buClr>
                <a:srgbClr val="121E87"/>
              </a:buClr>
            </a:pPr>
            <a:r>
              <a:rPr lang="en-US" dirty="0">
                <a:solidFill>
                  <a:srgbClr val="121E87"/>
                </a:solidFill>
              </a:rPr>
              <a:t>deviation from average</a:t>
            </a:r>
          </a:p>
          <a:p>
            <a:pPr marL="114300" lvl="0" indent="0">
              <a:buClr>
                <a:srgbClr val="FFA800"/>
              </a:buClr>
              <a:buNone/>
            </a:pPr>
            <a:endParaRPr lang="en-US" b="1" dirty="0">
              <a:solidFill>
                <a:srgbClr val="121E87"/>
              </a:solidFill>
            </a:endParaRPr>
          </a:p>
          <a:p>
            <a:pPr marL="114300" lvl="0" indent="0">
              <a:buClr>
                <a:srgbClr val="FFA800"/>
              </a:buClr>
              <a:buNone/>
            </a:pPr>
            <a:endParaRPr lang="en-US" b="1" dirty="0">
              <a:solidFill>
                <a:srgbClr val="121E87"/>
              </a:solidFill>
            </a:endParaRPr>
          </a:p>
          <a:p>
            <a:pPr marL="114300" lvl="0" indent="0">
              <a:buClr>
                <a:srgbClr val="FFA800"/>
              </a:buClr>
              <a:buNone/>
            </a:pPr>
            <a:endParaRPr lang="en-US" b="1" dirty="0">
              <a:solidFill>
                <a:srgbClr val="121E87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EC35D-4579-4D13-82E4-376809B680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34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D106A7-97C9-4F5C-9A7B-F6EE9611E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8700"/>
            <a:ext cx="471638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16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42E0-9FAE-48E0-BCD4-EB949B77F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654" y="496579"/>
            <a:ext cx="3692400" cy="7689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A800"/>
                </a:solidFill>
              </a:rPr>
              <a:t>Reference 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E622C-25B7-48C8-8346-C3DFAD1C6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6126" y="1469073"/>
            <a:ext cx="4477874" cy="3340800"/>
          </a:xfrm>
          <a:solidFill>
            <a:srgbClr val="FFA800">
              <a:alpha val="50196"/>
            </a:srgbClr>
          </a:solidFill>
        </p:spPr>
        <p:txBody>
          <a:bodyPr/>
          <a:lstStyle/>
          <a:p>
            <a:pPr marL="114300" lvl="0" indent="0">
              <a:buClr>
                <a:srgbClr val="FFA800"/>
              </a:buClr>
              <a:buNone/>
            </a:pPr>
            <a:r>
              <a:rPr lang="en-US" b="1" dirty="0">
                <a:solidFill>
                  <a:srgbClr val="121E87"/>
                </a:solidFill>
              </a:rPr>
              <a:t>Internal dataset measures</a:t>
            </a:r>
          </a:p>
          <a:p>
            <a:pPr>
              <a:buClr>
                <a:srgbClr val="121E87"/>
              </a:buClr>
            </a:pPr>
            <a:r>
              <a:rPr lang="en-US" dirty="0">
                <a:solidFill>
                  <a:srgbClr val="121E87"/>
                </a:solidFill>
              </a:rPr>
              <a:t>mean</a:t>
            </a:r>
          </a:p>
          <a:p>
            <a:pPr marL="114300" lvl="0" indent="0">
              <a:buClr>
                <a:srgbClr val="FFA800"/>
              </a:buClr>
              <a:buNone/>
            </a:pPr>
            <a:endParaRPr lang="en-US" b="1" dirty="0">
              <a:solidFill>
                <a:srgbClr val="121E87"/>
              </a:solidFill>
            </a:endParaRPr>
          </a:p>
          <a:p>
            <a:pPr marL="114300" lvl="0" indent="0">
              <a:buClr>
                <a:srgbClr val="FFA800"/>
              </a:buClr>
              <a:buNone/>
            </a:pPr>
            <a:endParaRPr lang="en-US" b="1" dirty="0">
              <a:solidFill>
                <a:srgbClr val="121E87"/>
              </a:solidFill>
            </a:endParaRPr>
          </a:p>
          <a:p>
            <a:pPr marL="114300" lvl="0" indent="0">
              <a:buClr>
                <a:srgbClr val="FFA800"/>
              </a:buClr>
              <a:buNone/>
            </a:pPr>
            <a:endParaRPr lang="en-US" b="1" dirty="0">
              <a:solidFill>
                <a:srgbClr val="121E87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EC35D-4579-4D13-82E4-376809B680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35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1F3843-9434-4F7F-AB96-542C9601F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44" t="1" b="-3809"/>
          <a:stretch/>
        </p:blipFill>
        <p:spPr>
          <a:xfrm>
            <a:off x="213077" y="1469073"/>
            <a:ext cx="4264798" cy="346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60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42E0-9FAE-48E0-BCD4-EB949B77F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654" y="496579"/>
            <a:ext cx="3692400" cy="7689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A800"/>
                </a:solidFill>
              </a:rPr>
              <a:t>Reference 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E622C-25B7-48C8-8346-C3DFAD1C6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6126" y="1469073"/>
            <a:ext cx="4477874" cy="3340800"/>
          </a:xfrm>
          <a:solidFill>
            <a:srgbClr val="FFA800">
              <a:alpha val="50196"/>
            </a:srgbClr>
          </a:solidFill>
        </p:spPr>
        <p:txBody>
          <a:bodyPr/>
          <a:lstStyle/>
          <a:p>
            <a:pPr marL="114300" lvl="0" indent="0">
              <a:buClr>
                <a:srgbClr val="FFA800"/>
              </a:buClr>
              <a:buNone/>
            </a:pPr>
            <a:r>
              <a:rPr lang="en-US" b="1" dirty="0">
                <a:solidFill>
                  <a:srgbClr val="121E87"/>
                </a:solidFill>
              </a:rPr>
              <a:t>Internal dataset measures</a:t>
            </a:r>
          </a:p>
          <a:p>
            <a:pPr>
              <a:buClr>
                <a:srgbClr val="121E87"/>
              </a:buClr>
            </a:pPr>
            <a:r>
              <a:rPr lang="en-US" dirty="0">
                <a:solidFill>
                  <a:srgbClr val="121E87"/>
                </a:solidFill>
              </a:rPr>
              <a:t>trend</a:t>
            </a:r>
          </a:p>
          <a:p>
            <a:pPr marL="114300" lvl="0" indent="0">
              <a:buClr>
                <a:srgbClr val="FFA800"/>
              </a:buClr>
              <a:buNone/>
            </a:pPr>
            <a:endParaRPr lang="en-US" b="1" dirty="0">
              <a:solidFill>
                <a:srgbClr val="121E87"/>
              </a:solidFill>
            </a:endParaRPr>
          </a:p>
          <a:p>
            <a:pPr marL="114300" lvl="0" indent="0">
              <a:buClr>
                <a:srgbClr val="FFA800"/>
              </a:buClr>
              <a:buNone/>
            </a:pPr>
            <a:endParaRPr lang="en-US" b="1" dirty="0">
              <a:solidFill>
                <a:srgbClr val="121E87"/>
              </a:solidFill>
            </a:endParaRPr>
          </a:p>
          <a:p>
            <a:pPr marL="114300" lvl="0" indent="0">
              <a:buClr>
                <a:srgbClr val="FFA800"/>
              </a:buClr>
              <a:buNone/>
            </a:pPr>
            <a:endParaRPr lang="en-US" b="1" dirty="0">
              <a:solidFill>
                <a:srgbClr val="121E87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EC35D-4579-4D13-82E4-376809B680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36</a:t>
            </a:fld>
            <a:endParaRPr lang="e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726D9B-C840-4CAB-9D0E-1B9876E1FF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28" b="-667"/>
          <a:stretch/>
        </p:blipFill>
        <p:spPr>
          <a:xfrm>
            <a:off x="542699" y="1001256"/>
            <a:ext cx="3935175" cy="414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0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>
            <a:spLocks noGrp="1"/>
          </p:cNvSpPr>
          <p:nvPr>
            <p:ph type="title"/>
          </p:nvPr>
        </p:nvSpPr>
        <p:spPr>
          <a:xfrm>
            <a:off x="3379906" y="701475"/>
            <a:ext cx="5500229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Data Visualization Design:</a:t>
            </a:r>
            <a:br>
              <a:rPr lang="en-US" sz="2000" dirty="0"/>
            </a:br>
            <a:r>
              <a:rPr lang="en-US" dirty="0"/>
              <a:t>Principles Based on Bottom-Up Visual Processing</a:t>
            </a:r>
            <a:endParaRPr dirty="0"/>
          </a:p>
        </p:txBody>
      </p:sp>
      <p:sp>
        <p:nvSpPr>
          <p:cNvPr id="266" name="Google Shape;266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Have a visual hierarchy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Viewers instinctively go toward items whose formatting is high in the hierarchy.  Are those items where you want them to focus?</a:t>
            </a:r>
            <a:endParaRPr sz="1200" dirty="0"/>
          </a:p>
        </p:txBody>
      </p:sp>
      <p:sp>
        <p:nvSpPr>
          <p:cNvPr id="268" name="Google Shape;268;p31"/>
          <p:cNvSpPr txBox="1">
            <a:spLocks noGrp="1"/>
          </p:cNvSpPr>
          <p:nvPr>
            <p:ph type="body" idx="2"/>
          </p:nvPr>
        </p:nvSpPr>
        <p:spPr>
          <a:xfrm>
            <a:off x="3379532" y="3315750"/>
            <a:ext cx="2532900" cy="17193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Remove all clutter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Unnecessary elements distract viewers, even when they are formatted low in the hierarchy.  Why not get rid of them entirely?</a:t>
            </a:r>
            <a:endParaRPr sz="1200" dirty="0"/>
          </a:p>
        </p:txBody>
      </p:sp>
      <p:sp>
        <p:nvSpPr>
          <p:cNvPr id="270" name="Google Shape;270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37</a:t>
            </a:fld>
            <a:endParaRPr>
              <a:solidFill>
                <a:srgbClr val="294667"/>
              </a:solidFill>
            </a:endParaRPr>
          </a:p>
        </p:txBody>
      </p:sp>
      <p:sp>
        <p:nvSpPr>
          <p:cNvPr id="267" name="Google Shape;267;p31"/>
          <p:cNvSpPr txBox="1">
            <a:spLocks noGrp="1"/>
          </p:cNvSpPr>
          <p:nvPr>
            <p:ph type="body" idx="4294967295"/>
          </p:nvPr>
        </p:nvSpPr>
        <p:spPr>
          <a:xfrm>
            <a:off x="6335373" y="1519975"/>
            <a:ext cx="2533650" cy="13668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</a:rPr>
              <a:t>Facilitate scanning</a:t>
            </a:r>
            <a:endParaRPr sz="24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</a:rPr>
              <a:t>Face it…most viewers will not  go over your visualization intensely.  So make sure important parts will be seen during scanning.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69" name="Google Shape;269;p31"/>
          <p:cNvSpPr txBox="1">
            <a:spLocks noGrp="1"/>
          </p:cNvSpPr>
          <p:nvPr>
            <p:ph type="body" idx="4294967295"/>
          </p:nvPr>
        </p:nvSpPr>
        <p:spPr>
          <a:xfrm>
            <a:off x="6335373" y="3315750"/>
            <a:ext cx="2544763" cy="1304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</a:rPr>
              <a:t>Use color purposefully</a:t>
            </a:r>
            <a:endParaRPr sz="24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7030A0"/>
                </a:solidFill>
              </a:rPr>
              <a:t>Color can  be eye-catching, right?  </a:t>
            </a:r>
            <a:r>
              <a:rPr lang="en-US" sz="1200" dirty="0">
                <a:solidFill>
                  <a:schemeClr val="bg1"/>
                </a:solidFill>
              </a:rPr>
              <a:t>So feel free to use it to grab attention.  But make sure it means something. 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3C228-6D35-4539-9BEB-3F1E7F137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06" y="1542906"/>
            <a:ext cx="1724266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60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38</a:t>
            </a:fld>
            <a:endParaRPr>
              <a:solidFill>
                <a:srgbClr val="294667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2BBC8F-CCF2-4DAD-9066-A8D3CFE21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538" y="156411"/>
            <a:ext cx="628477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90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39</a:t>
            </a:fld>
            <a:endParaRPr>
              <a:solidFill>
                <a:srgbClr val="294667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3ABE0C-EE82-4EC7-9F7F-B373470F2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229" y="144379"/>
            <a:ext cx="632939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80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9C386A4-8E82-437F-8B24-8C756DC8C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787" y="2691186"/>
            <a:ext cx="2761488" cy="164942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EC5974-CE02-4CCB-BC14-A1CE38013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271852"/>
            <a:ext cx="8229600" cy="519600"/>
          </a:xfrm>
        </p:spPr>
        <p:txBody>
          <a:bodyPr/>
          <a:lstStyle/>
          <a:p>
            <a:r>
              <a:rPr lang="en-US" dirty="0"/>
              <a:t>Data Display Solutions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9FD8DA-022A-455E-BE5E-A6CD9FC10F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522DB-B9D7-460A-975C-57AE9F70B18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03575" y="340374"/>
            <a:ext cx="2761488" cy="1655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FC43EE-C29A-4849-AF55-C701912AB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550" y="2651245"/>
            <a:ext cx="2762250" cy="1657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98941C-6004-41A9-9FFC-A1CC61423A5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10901"/>
            <a:ext cx="2761488" cy="16550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009927-F38D-4380-A17E-75FD65BB5416}"/>
              </a:ext>
            </a:extLst>
          </p:cNvPr>
          <p:cNvSpPr txBox="1"/>
          <p:nvPr/>
        </p:nvSpPr>
        <p:spPr>
          <a:xfrm>
            <a:off x="457200" y="1863864"/>
            <a:ext cx="1918952" cy="707886"/>
          </a:xfrm>
          <a:prstGeom prst="rect">
            <a:avLst/>
          </a:prstGeom>
          <a:solidFill>
            <a:srgbClr val="121E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Stand Alone Visualizations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750767-E580-4B07-A26A-AD2617AC2C42}"/>
              </a:ext>
            </a:extLst>
          </p:cNvPr>
          <p:cNvSpPr txBox="1"/>
          <p:nvPr/>
        </p:nvSpPr>
        <p:spPr>
          <a:xfrm>
            <a:off x="457200" y="3846308"/>
            <a:ext cx="1918952" cy="707886"/>
          </a:xfrm>
          <a:prstGeom prst="rect">
            <a:avLst/>
          </a:prstGeom>
          <a:solidFill>
            <a:srgbClr val="121E87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Infographics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EDECE-9BD2-4C6F-B344-66246A1115B2}"/>
              </a:ext>
            </a:extLst>
          </p:cNvPr>
          <p:cNvSpPr txBox="1"/>
          <p:nvPr/>
        </p:nvSpPr>
        <p:spPr>
          <a:xfrm>
            <a:off x="7022692" y="340374"/>
            <a:ext cx="1918952" cy="707886"/>
          </a:xfrm>
          <a:prstGeom prst="rect">
            <a:avLst/>
          </a:prstGeom>
          <a:solidFill>
            <a:srgbClr val="121E87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Data Portals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FBCF3E-B178-4008-94AB-1DA9A59D88D6}"/>
              </a:ext>
            </a:extLst>
          </p:cNvPr>
          <p:cNvSpPr txBox="1"/>
          <p:nvPr/>
        </p:nvSpPr>
        <p:spPr>
          <a:xfrm>
            <a:off x="7022692" y="2322818"/>
            <a:ext cx="1918952" cy="707886"/>
          </a:xfrm>
          <a:prstGeom prst="rect">
            <a:avLst/>
          </a:prstGeom>
          <a:solidFill>
            <a:srgbClr val="121E87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Dashboards</a:t>
            </a:r>
          </a:p>
        </p:txBody>
      </p:sp>
    </p:spTree>
    <p:extLst>
      <p:ext uri="{BB962C8B-B14F-4D97-AF65-F5344CB8AC3E}">
        <p14:creationId xmlns:p14="http://schemas.microsoft.com/office/powerpoint/2010/main" val="2281194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40</a:t>
            </a:fld>
            <a:endParaRPr>
              <a:solidFill>
                <a:srgbClr val="29466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3CE3D-E15F-421A-BED5-6AEC7BA04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209" y="169929"/>
            <a:ext cx="632943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567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>
            <a:spLocks noGrp="1"/>
          </p:cNvSpPr>
          <p:nvPr>
            <p:ph type="title"/>
          </p:nvPr>
        </p:nvSpPr>
        <p:spPr>
          <a:xfrm>
            <a:off x="3468199" y="796375"/>
            <a:ext cx="5498379" cy="6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One More Principle:</a:t>
            </a:r>
            <a:br>
              <a:rPr lang="en-US" sz="2000" dirty="0"/>
            </a:br>
            <a:r>
              <a:rPr lang="en-US" dirty="0"/>
              <a:t>Promote a consistent experience</a:t>
            </a:r>
            <a:endParaRPr dirty="0"/>
          </a:p>
        </p:txBody>
      </p:sp>
      <p:sp>
        <p:nvSpPr>
          <p:cNvPr id="266" name="Google Shape;266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Platforms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Do the design choices you made for a </a:t>
            </a:r>
            <a:r>
              <a:rPr lang="en-US" sz="1400" b="1" dirty="0"/>
              <a:t>print</a:t>
            </a:r>
            <a:r>
              <a:rPr lang="en-US" sz="1200" dirty="0"/>
              <a:t> visualization have the same impact </a:t>
            </a:r>
            <a:r>
              <a:rPr lang="en-US" sz="1400" b="1" dirty="0"/>
              <a:t>online</a:t>
            </a:r>
            <a:r>
              <a:rPr lang="en-US" sz="1200" dirty="0"/>
              <a:t>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Do print visualizations look similar when produced in </a:t>
            </a:r>
            <a:r>
              <a:rPr lang="en-US" sz="1400" b="1" dirty="0"/>
              <a:t>color</a:t>
            </a:r>
            <a:r>
              <a:rPr lang="en-US" sz="1200" dirty="0"/>
              <a:t> and in </a:t>
            </a:r>
            <a:r>
              <a:rPr lang="en-US" sz="1400" b="1" dirty="0"/>
              <a:t>black and white</a:t>
            </a:r>
            <a:r>
              <a:rPr lang="en-US" sz="1200" dirty="0"/>
              <a:t>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Do online visualizations look similar on </a:t>
            </a:r>
            <a:r>
              <a:rPr lang="en-US" sz="1400" b="1" dirty="0"/>
              <a:t>desktop/laptops</a:t>
            </a:r>
            <a:r>
              <a:rPr lang="en-US" sz="1200" dirty="0"/>
              <a:t> as on </a:t>
            </a:r>
            <a:r>
              <a:rPr lang="en-US" sz="1400" b="1" dirty="0"/>
              <a:t>mobile devised</a:t>
            </a:r>
            <a:r>
              <a:rPr lang="en-US" sz="1200" dirty="0"/>
              <a:t>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68" name="Google Shape;268;p31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Viewers</a:t>
            </a:r>
            <a:endParaRPr b="1" dirty="0"/>
          </a:p>
          <a:p>
            <a:pPr marL="0" lvl="0" indent="0">
              <a:buNone/>
            </a:pPr>
            <a:r>
              <a:rPr lang="en-US" sz="1200" dirty="0"/>
              <a:t>Does the visualization best suited for </a:t>
            </a:r>
            <a:r>
              <a:rPr lang="en-US" sz="1400" b="1" dirty="0"/>
              <a:t>experts?  </a:t>
            </a:r>
            <a:r>
              <a:rPr lang="en-US" sz="1200" dirty="0"/>
              <a:t>Or will the design also work with </a:t>
            </a:r>
            <a:r>
              <a:rPr lang="en-US" sz="1400" b="1" dirty="0"/>
              <a:t>non-expert audiences</a:t>
            </a:r>
            <a:r>
              <a:rPr lang="en-US" sz="1200" dirty="0"/>
              <a:t>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Will critical design features not be apparent to </a:t>
            </a:r>
            <a:r>
              <a:rPr lang="en-US" sz="1400" b="1" dirty="0"/>
              <a:t>color-blind</a:t>
            </a:r>
            <a:r>
              <a:rPr lang="en-US" sz="1200" dirty="0"/>
              <a:t> viewers?</a:t>
            </a:r>
          </a:p>
        </p:txBody>
      </p:sp>
      <p:sp>
        <p:nvSpPr>
          <p:cNvPr id="270" name="Google Shape;270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bg1"/>
                </a:solidFill>
              </a:rPr>
              <a:t>41</a:t>
            </a:fld>
            <a:endParaRPr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A9FAEB-A629-4911-B526-8994D81026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522" y="1471612"/>
            <a:ext cx="222694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9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704F0B-E20F-42F0-B92A-DFDCEAD0F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044" y="830770"/>
            <a:ext cx="1920240" cy="114695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EC5974-CE02-4CCB-BC14-A1CE38013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271852"/>
            <a:ext cx="8229600" cy="519600"/>
          </a:xfrm>
        </p:spPr>
        <p:txBody>
          <a:bodyPr/>
          <a:lstStyle/>
          <a:p>
            <a:r>
              <a:rPr lang="en-US" dirty="0"/>
              <a:t>Data Display Solutions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9FD8DA-022A-455E-BE5E-A6CD9FC10F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8941C-6004-41A9-9FFC-A1CC61423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026" y="829043"/>
            <a:ext cx="1918951" cy="12934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009927-F38D-4380-A17E-75FD65BB5416}"/>
              </a:ext>
            </a:extLst>
          </p:cNvPr>
          <p:cNvSpPr txBox="1"/>
          <p:nvPr/>
        </p:nvSpPr>
        <p:spPr>
          <a:xfrm>
            <a:off x="1142025" y="1475791"/>
            <a:ext cx="1918952" cy="707886"/>
          </a:xfrm>
          <a:prstGeom prst="rect">
            <a:avLst/>
          </a:prstGeom>
          <a:solidFill>
            <a:srgbClr val="121E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Stand Alone Visualizations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750767-E580-4B07-A26A-AD2617AC2C42}"/>
              </a:ext>
            </a:extLst>
          </p:cNvPr>
          <p:cNvSpPr txBox="1"/>
          <p:nvPr/>
        </p:nvSpPr>
        <p:spPr>
          <a:xfrm>
            <a:off x="3891567" y="1489792"/>
            <a:ext cx="1918952" cy="707886"/>
          </a:xfrm>
          <a:prstGeom prst="rect">
            <a:avLst/>
          </a:prstGeom>
          <a:solidFill>
            <a:srgbClr val="121E87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Infographics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522DB-B9D7-460A-975C-57AE9F70B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239" y="2672566"/>
            <a:ext cx="1920240" cy="12457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3EDECE-9BD2-4C6F-B344-66246A1115B2}"/>
              </a:ext>
            </a:extLst>
          </p:cNvPr>
          <p:cNvSpPr txBox="1"/>
          <p:nvPr/>
        </p:nvSpPr>
        <p:spPr>
          <a:xfrm>
            <a:off x="1166239" y="3364033"/>
            <a:ext cx="1918952" cy="707886"/>
          </a:xfrm>
          <a:prstGeom prst="rect">
            <a:avLst/>
          </a:prstGeom>
          <a:solidFill>
            <a:srgbClr val="121E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Data Access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 Portals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FC43EE-C29A-4849-AF55-C701912AB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004" y="2668293"/>
            <a:ext cx="1920240" cy="11521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FBCF3E-B178-4008-94AB-1DA9A59D88D6}"/>
              </a:ext>
            </a:extLst>
          </p:cNvPr>
          <p:cNvSpPr txBox="1"/>
          <p:nvPr/>
        </p:nvSpPr>
        <p:spPr>
          <a:xfrm>
            <a:off x="6337748" y="3359309"/>
            <a:ext cx="1918952" cy="707886"/>
          </a:xfrm>
          <a:prstGeom prst="rect">
            <a:avLst/>
          </a:prstGeom>
          <a:solidFill>
            <a:srgbClr val="121E87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Dashboards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2C0CA-F939-44D0-AB35-CB8271CC7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793" y="2653949"/>
            <a:ext cx="1920240" cy="12457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FBF98B-7C1E-47FB-A3F7-68C4F74FEE56}"/>
              </a:ext>
            </a:extLst>
          </p:cNvPr>
          <p:cNvSpPr txBox="1"/>
          <p:nvPr/>
        </p:nvSpPr>
        <p:spPr>
          <a:xfrm>
            <a:off x="3876793" y="3345416"/>
            <a:ext cx="1918952" cy="707886"/>
          </a:xfrm>
          <a:prstGeom prst="rect">
            <a:avLst/>
          </a:prstGeom>
          <a:solidFill>
            <a:srgbClr val="121E8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Data Story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 Portals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E4D270-BCFA-44DA-8FA5-C2C585ECC686}"/>
              </a:ext>
            </a:extLst>
          </p:cNvPr>
          <p:cNvCxnSpPr>
            <a:cxnSpLocks/>
          </p:cNvCxnSpPr>
          <p:nvPr/>
        </p:nvCxnSpPr>
        <p:spPr>
          <a:xfrm>
            <a:off x="301903" y="2434107"/>
            <a:ext cx="7954341" cy="0"/>
          </a:xfrm>
          <a:prstGeom prst="line">
            <a:avLst/>
          </a:prstGeom>
          <a:ln w="28575">
            <a:solidFill>
              <a:srgbClr val="121E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61382DE-5D4A-47A9-B3F8-D1EB92070585}"/>
              </a:ext>
            </a:extLst>
          </p:cNvPr>
          <p:cNvSpPr txBox="1"/>
          <p:nvPr/>
        </p:nvSpPr>
        <p:spPr>
          <a:xfrm rot="19741242">
            <a:off x="152872" y="1423475"/>
            <a:ext cx="10259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21E87"/>
                </a:solidFill>
              </a:rPr>
              <a:t>STATIC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937750-007D-4AC4-ACAC-9B8275B8CC5F}"/>
              </a:ext>
            </a:extLst>
          </p:cNvPr>
          <p:cNvSpPr txBox="1"/>
          <p:nvPr/>
        </p:nvSpPr>
        <p:spPr>
          <a:xfrm rot="19740531">
            <a:off x="108529" y="3081695"/>
            <a:ext cx="11146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121E87"/>
                </a:solidFill>
              </a:rPr>
              <a:t>INTER-ACTIVE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1A94B612-B073-4378-9E91-038761980F8F}"/>
              </a:ext>
            </a:extLst>
          </p:cNvPr>
          <p:cNvSpPr/>
          <p:nvPr/>
        </p:nvSpPr>
        <p:spPr>
          <a:xfrm>
            <a:off x="1142024" y="143059"/>
            <a:ext cx="7114219" cy="79227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21E87"/>
                </a:solidFill>
              </a:rPr>
              <a:t>LESS COMPLEX                                     MORE COMPLEX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4B6B368-6289-4825-8FBD-363645DDD6E8}"/>
              </a:ext>
            </a:extLst>
          </p:cNvPr>
          <p:cNvSpPr/>
          <p:nvPr/>
        </p:nvSpPr>
        <p:spPr>
          <a:xfrm>
            <a:off x="2999192" y="426043"/>
            <a:ext cx="1069750" cy="58616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121E87"/>
                </a:solidFill>
              </a:rPr>
              <a:t>FLOW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4A39A68-E06B-43E0-8908-A41F7C7B1FAE}"/>
              </a:ext>
            </a:extLst>
          </p:cNvPr>
          <p:cNvSpPr/>
          <p:nvPr/>
        </p:nvSpPr>
        <p:spPr>
          <a:xfrm>
            <a:off x="4896761" y="3943752"/>
            <a:ext cx="2374886" cy="58616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121E87"/>
                </a:solidFill>
              </a:rPr>
              <a:t>FUNCTIONALITY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12982DB5-E921-4731-BDB0-DA1A521076AF}"/>
              </a:ext>
            </a:extLst>
          </p:cNvPr>
          <p:cNvSpPr/>
          <p:nvPr/>
        </p:nvSpPr>
        <p:spPr>
          <a:xfrm>
            <a:off x="2959871" y="1461653"/>
            <a:ext cx="958021" cy="159307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800" b="1" dirty="0">
                <a:solidFill>
                  <a:srgbClr val="121E87"/>
                </a:solidFill>
              </a:rPr>
              <a:t>FILTERING</a:t>
            </a:r>
          </a:p>
        </p:txBody>
      </p:sp>
    </p:spTree>
    <p:extLst>
      <p:ext uri="{BB962C8B-B14F-4D97-AF65-F5344CB8AC3E}">
        <p14:creationId xmlns:p14="http://schemas.microsoft.com/office/powerpoint/2010/main" val="945512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9954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Stand-Alone</a:t>
            </a:r>
            <a:br>
              <a:rPr lang="en-US" dirty="0"/>
            </a:br>
            <a:r>
              <a:rPr lang="en-US" dirty="0"/>
              <a:t>Data Visualizations</a:t>
            </a:r>
            <a:endParaRPr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Communicating data-driven insights with graphics</a:t>
            </a:r>
            <a:endParaRPr dirty="0"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Visual Processing</a:t>
            </a:r>
            <a:endParaRPr dirty="0"/>
          </a:p>
        </p:txBody>
      </p:sp>
      <p:sp>
        <p:nvSpPr>
          <p:cNvPr id="186" name="Google Shape;186;p23"/>
          <p:cNvSpPr txBox="1">
            <a:spLocks noGrp="1"/>
          </p:cNvSpPr>
          <p:nvPr>
            <p:ph type="body" idx="1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Understanding how humans see is essential for designing effective data displays</a:t>
            </a:r>
            <a:endParaRPr dirty="0"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7</a:t>
            </a:fld>
            <a:endParaRPr dirty="0">
              <a:solidFill>
                <a:srgbClr val="294667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DBD798-6298-462E-AC39-E5192427CA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0" t="15907" r="16672" b="23586"/>
          <a:stretch/>
        </p:blipFill>
        <p:spPr>
          <a:xfrm>
            <a:off x="4780547" y="1278467"/>
            <a:ext cx="4053170" cy="258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8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76DAA2-B507-4E7C-BAFB-49C7E47430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4" name="IGQmdoK_ZfY">
            <a:extLst>
              <a:ext uri="{FF2B5EF4-FFF2-40B4-BE49-F238E27FC236}">
                <a16:creationId xmlns:a16="http://schemas.microsoft.com/office/drawing/2014/main" id="{C336D3C9-C987-48C0-958B-C37080F509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6786" y="206317"/>
            <a:ext cx="8410428" cy="4663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44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C1B20-C0CD-4812-8376-C6BBA7E828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oWrD2r5bCtw">
            <a:extLst>
              <a:ext uri="{FF2B5EF4-FFF2-40B4-BE49-F238E27FC236}">
                <a16:creationId xmlns:a16="http://schemas.microsoft.com/office/drawing/2014/main" id="{4B8F61C3-8543-41BE-A139-2F45360F5488}"/>
              </a:ext>
            </a:extLst>
          </p:cNvPr>
          <p:cNvPicPr>
            <a:picLocks noRo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5685" y="243556"/>
            <a:ext cx="841248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3702"/>
      </p:ext>
    </p:extLst>
  </p:cSld>
  <p:clrMapOvr>
    <a:masterClrMapping/>
  </p:clrMapOvr>
</p:sld>
</file>

<file path=ppt/theme/theme1.xml><?xml version="1.0" encoding="utf-8"?>
<a:theme xmlns:a="http://schemas.openxmlformats.org/drawingml/2006/main" name="Emi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6369</TotalTime>
  <Words>565</Words>
  <Application>Microsoft Office PowerPoint</Application>
  <PresentationFormat>On-screen Show (16:9)</PresentationFormat>
  <Paragraphs>177</Paragraphs>
  <Slides>41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Open Sans</vt:lpstr>
      <vt:lpstr>Arial</vt:lpstr>
      <vt:lpstr>Merriweather</vt:lpstr>
      <vt:lpstr>Emilia template</vt:lpstr>
      <vt:lpstr>Exemplary Practices for Displaying Public Health Data</vt:lpstr>
      <vt:lpstr>Objectives</vt:lpstr>
      <vt:lpstr>Types of Solutions for Displaying Data</vt:lpstr>
      <vt:lpstr>PowerPoint Presentation</vt:lpstr>
      <vt:lpstr>PowerPoint Presentation</vt:lpstr>
      <vt:lpstr>Stand-Alone Data Visualizations</vt:lpstr>
      <vt:lpstr>Visual Processing</vt:lpstr>
      <vt:lpstr>PowerPoint Presentation</vt:lpstr>
      <vt:lpstr>PowerPoint Presentation</vt:lpstr>
      <vt:lpstr>Two Types of Visual Processing</vt:lpstr>
      <vt:lpstr>Data Visualization Design:  Principles Based on Top-Down Visual Processing</vt:lpstr>
      <vt:lpstr>Analytic Purposes</vt:lpstr>
      <vt:lpstr>Options for:  DESCRIPTION (Distribution)</vt:lpstr>
      <vt:lpstr>Options for:  DESCRIPTION (Composition)</vt:lpstr>
      <vt:lpstr>Options for:  DESCRIPTION (Composition)</vt:lpstr>
      <vt:lpstr>Options for:  DESCRIPTION (Composition)</vt:lpstr>
      <vt:lpstr>Options for:  COMPARISON  (By Group)</vt:lpstr>
      <vt:lpstr>Options for:  COMPARISON  (By Group)</vt:lpstr>
      <vt:lpstr>Options for:  COMPARISON + COMPOSITION</vt:lpstr>
      <vt:lpstr>Options for:  COMPARISON  (By Location)</vt:lpstr>
      <vt:lpstr>Options for:  COMPARISON  (By Location)</vt:lpstr>
      <vt:lpstr>Options for:  COMPARISON  (By Location)</vt:lpstr>
      <vt:lpstr>Options for:  CHANGE OVER TIME</vt:lpstr>
      <vt:lpstr>Options for:  CHANGE OVER TIME + COMPARISON</vt:lpstr>
      <vt:lpstr>Options for:  CHANGE OVER TIME + COMPARISON</vt:lpstr>
      <vt:lpstr>Options for:  EXPLANATION (Intervention)</vt:lpstr>
      <vt:lpstr>Options for:  EXPLANATION</vt:lpstr>
      <vt:lpstr>Options for:  EXPLANATION</vt:lpstr>
      <vt:lpstr>PowerPoint Presentation</vt:lpstr>
      <vt:lpstr>Data Visualization Design:  Principles Based on Top-Down Visual Processing</vt:lpstr>
      <vt:lpstr>Reference Values</vt:lpstr>
      <vt:lpstr>Reference Values</vt:lpstr>
      <vt:lpstr>Reference Values</vt:lpstr>
      <vt:lpstr>Reference Values</vt:lpstr>
      <vt:lpstr>Reference Values</vt:lpstr>
      <vt:lpstr>Reference Values</vt:lpstr>
      <vt:lpstr>Data Visualization Design: Principles Based on Bottom-Up Visual Processing</vt:lpstr>
      <vt:lpstr>PowerPoint Presentation</vt:lpstr>
      <vt:lpstr>PowerPoint Presentation</vt:lpstr>
      <vt:lpstr>PowerPoint Presentation</vt:lpstr>
      <vt:lpstr>One More Principle: Promote a consistent experience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Richard Delaney</dc:creator>
  <cp:lastModifiedBy>Richard Delaney</cp:lastModifiedBy>
  <cp:revision>111</cp:revision>
  <dcterms:modified xsi:type="dcterms:W3CDTF">2018-12-12T23:32:18Z</dcterms:modified>
</cp:coreProperties>
</file>